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6" r:id="rId2"/>
    <p:sldId id="27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141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92244856"/>
        <c:axId val="-2092398040"/>
      </c:barChart>
      <c:catAx>
        <c:axId val="-2092244856"/>
        <c:scaling>
          <c:orientation val="minMax"/>
        </c:scaling>
        <c:delete val="0"/>
        <c:axPos val="l"/>
        <c:majorTickMark val="out"/>
        <c:minorTickMark val="none"/>
        <c:tickLblPos val="nextTo"/>
        <c:crossAx val="-2092398040"/>
        <c:crosses val="autoZero"/>
        <c:auto val="1"/>
        <c:lblAlgn val="ctr"/>
        <c:lblOffset val="100"/>
        <c:noMultiLvlLbl val="0"/>
      </c:catAx>
      <c:valAx>
        <c:axId val="-2092398040"/>
        <c:scaling>
          <c:orientation val="minMax"/>
        </c:scaling>
        <c:delete val="0"/>
        <c:axPos val="b"/>
        <c:majorGridlines/>
        <c:numFmt formatCode="General" sourceLinked="1"/>
        <c:majorTickMark val="out"/>
        <c:minorTickMark val="none"/>
        <c:tickLblPos val="nextTo"/>
        <c:crossAx val="-2092244856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Chart 1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Figure 1</c:v>
                </c:pt>
                <c:pt idx="1">
                  <c:v>Figure 2</c:v>
                </c:pt>
                <c:pt idx="2">
                  <c:v>Figure 3</c:v>
                </c:pt>
                <c:pt idx="3">
                  <c:v>Figure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Chart 2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Figure 1</c:v>
                </c:pt>
                <c:pt idx="1">
                  <c:v>Figure 2</c:v>
                </c:pt>
                <c:pt idx="2">
                  <c:v>Figure 3</c:v>
                </c:pt>
                <c:pt idx="3">
                  <c:v>Figure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2.5</c:v>
                </c:pt>
                <c:pt idx="1">
                  <c:v>2.5</c:v>
                </c:pt>
                <c:pt idx="2">
                  <c:v>3.5</c:v>
                </c:pt>
                <c:pt idx="3">
                  <c:v>1.5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Chart data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Figure 1</c:v>
                </c:pt>
                <c:pt idx="1">
                  <c:v>Figure 2</c:v>
                </c:pt>
                <c:pt idx="2">
                  <c:v>Figure 3</c:v>
                </c:pt>
                <c:pt idx="3">
                  <c:v>Figure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png>
</file>

<file path=ppt/media/image3.jpg>
</file>

<file path=ppt/media/image4.jpg>
</file>

<file path=ppt/media/image5.jpg>
</file>

<file path=ppt/media/image6.jpeg>
</file>

<file path=ppt/media/image7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structi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235910" y="1600200"/>
            <a:ext cx="8768018" cy="4876800"/>
          </a:xfrm>
          <a:prstGeom prst="rect">
            <a:avLst/>
          </a:prstGeom>
          <a:noFill/>
        </p:spPr>
        <p:txBody>
          <a:bodyPr wrap="square" lIns="57150" tIns="28575" rIns="57150" bIns="28575" numCol="2" spcCol="57150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050" b="1" u="sng" spc="-31" dirty="0">
                <a:solidFill>
                  <a:schemeClr val="tx2"/>
                </a:solidFill>
              </a:rPr>
              <a:t>PowerPoint automatically compresses images when saving! </a:t>
            </a:r>
          </a:p>
          <a:p>
            <a:pPr>
              <a:lnSpc>
                <a:spcPct val="110000"/>
              </a:lnSpc>
            </a:pPr>
            <a:r>
              <a:rPr lang="en-US" sz="800" spc="-31" dirty="0" smtClean="0"/>
              <a:t>…so they become </a:t>
            </a:r>
            <a:r>
              <a:rPr lang="en-US" sz="800" spc="-31" dirty="0"/>
              <a:t>blurry or pixelated. Each time these graphics are copied </a:t>
            </a:r>
            <a:r>
              <a:rPr lang="en-US" sz="800" spc="-31" dirty="0" smtClean="0"/>
              <a:t>into </a:t>
            </a:r>
            <a:r>
              <a:rPr lang="en-US" sz="800" spc="-31" dirty="0"/>
              <a:t>a </a:t>
            </a:r>
            <a:r>
              <a:rPr lang="en-US" sz="800" spc="-31" dirty="0" smtClean="0"/>
              <a:t/>
            </a:r>
            <a:br>
              <a:rPr lang="en-US" sz="800" spc="-31" dirty="0" smtClean="0"/>
            </a:br>
            <a:r>
              <a:rPr lang="en-US" sz="800" spc="-31" dirty="0" smtClean="0"/>
              <a:t>new </a:t>
            </a:r>
            <a:r>
              <a:rPr lang="en-US" sz="800" spc="-31" dirty="0"/>
              <a:t>PPT, by default they are compressed </a:t>
            </a:r>
            <a:r>
              <a:rPr lang="en-US" sz="800" i="1" spc="-31" dirty="0"/>
              <a:t>again</a:t>
            </a:r>
            <a:r>
              <a:rPr lang="en-US" sz="800" spc="-31" dirty="0"/>
              <a:t>.</a:t>
            </a:r>
          </a:p>
          <a:p>
            <a:pPr>
              <a:lnSpc>
                <a:spcPct val="110000"/>
              </a:lnSpc>
            </a:pPr>
            <a:endParaRPr lang="en-US" sz="900" spc="-31" dirty="0" smtClean="0"/>
          </a:p>
          <a:p>
            <a:pPr>
              <a:lnSpc>
                <a:spcPct val="110000"/>
              </a:lnSpc>
            </a:pPr>
            <a:r>
              <a:rPr lang="en-US" sz="1050" b="1" spc="-31" dirty="0" smtClean="0"/>
              <a:t>TURN COMPRESSION OFF; do this </a:t>
            </a:r>
            <a:r>
              <a:rPr lang="en-US" sz="1050" b="1" i="1" u="sng" spc="-31" dirty="0" smtClean="0"/>
              <a:t>before</a:t>
            </a:r>
            <a:r>
              <a:rPr lang="en-US" sz="1050" b="1" spc="-31" dirty="0" smtClean="0"/>
              <a:t> saving this file:</a:t>
            </a:r>
          </a:p>
          <a:p>
            <a:pPr>
              <a:lnSpc>
                <a:spcPct val="110000"/>
              </a:lnSpc>
            </a:pPr>
            <a:r>
              <a:rPr lang="en-US" sz="900" spc="-31" dirty="0" smtClean="0">
                <a:solidFill>
                  <a:srgbClr val="00939B"/>
                </a:solidFill>
              </a:rPr>
              <a:t> </a:t>
            </a:r>
            <a:r>
              <a:rPr lang="en-US" sz="1000" b="1" spc="-31" dirty="0" smtClean="0">
                <a:solidFill>
                  <a:srgbClr val="00939B"/>
                </a:solidFill>
              </a:rPr>
              <a:t>PowerPoint 2010 for PC:</a:t>
            </a:r>
          </a:p>
          <a:p>
            <a:pPr marL="250031" indent="-107156">
              <a:lnSpc>
                <a:spcPct val="120000"/>
              </a:lnSpc>
              <a:buFont typeface="Arial"/>
              <a:buChar char="•"/>
            </a:pPr>
            <a:r>
              <a:rPr lang="en-US" sz="900" spc="-31" dirty="0" smtClean="0"/>
              <a:t>Choose </a:t>
            </a:r>
            <a:r>
              <a:rPr lang="en-US" sz="900" b="1" spc="-31" dirty="0" smtClean="0">
                <a:solidFill>
                  <a:srgbClr val="000000"/>
                </a:solidFill>
              </a:rPr>
              <a:t>File &gt; Options</a:t>
            </a:r>
            <a:r>
              <a:rPr lang="en-US" sz="900" b="1" spc="-31" dirty="0" smtClean="0"/>
              <a:t>,</a:t>
            </a:r>
            <a:r>
              <a:rPr lang="en-US" sz="900" spc="-31" dirty="0" smtClean="0"/>
              <a:t> click </a:t>
            </a:r>
            <a:r>
              <a:rPr lang="en-US" sz="900" b="1" spc="-31" dirty="0" smtClean="0"/>
              <a:t>Advanced</a:t>
            </a:r>
          </a:p>
          <a:p>
            <a:pPr marL="250031" indent="-107156">
              <a:lnSpc>
                <a:spcPct val="120000"/>
              </a:lnSpc>
              <a:buFont typeface="Arial"/>
              <a:buChar char="•"/>
            </a:pPr>
            <a:r>
              <a:rPr lang="en-US" sz="900" spc="-31" dirty="0" smtClean="0"/>
              <a:t>Under </a:t>
            </a:r>
            <a:r>
              <a:rPr lang="en-US" sz="900" b="1" spc="-31" dirty="0" smtClean="0">
                <a:solidFill>
                  <a:srgbClr val="000000"/>
                </a:solidFill>
              </a:rPr>
              <a:t>Image Size and Quality</a:t>
            </a:r>
            <a:r>
              <a:rPr lang="en-US" sz="900" spc="-31" dirty="0" smtClean="0">
                <a:solidFill>
                  <a:srgbClr val="000000"/>
                </a:solidFill>
              </a:rPr>
              <a:t> </a:t>
            </a:r>
          </a:p>
          <a:p>
            <a:pPr marL="501055" lvl="1" indent="-107156">
              <a:lnSpc>
                <a:spcPct val="120000"/>
              </a:lnSpc>
              <a:buFont typeface="Arial"/>
              <a:buChar char="•"/>
            </a:pPr>
            <a:r>
              <a:rPr lang="en-US" sz="900" b="1" spc="-31" dirty="0" smtClean="0">
                <a:solidFill>
                  <a:srgbClr val="000000"/>
                </a:solidFill>
              </a:rPr>
              <a:t>REMOVE </a:t>
            </a:r>
            <a:r>
              <a:rPr lang="en-US" sz="900" spc="-31" dirty="0" smtClean="0"/>
              <a:t>the check next to </a:t>
            </a:r>
            <a:r>
              <a:rPr lang="en-US" sz="900" i="1" spc="-31" dirty="0" smtClean="0"/>
              <a:t>Discard editing data</a:t>
            </a:r>
            <a:r>
              <a:rPr lang="en-US" sz="900" spc="-31" dirty="0" smtClean="0"/>
              <a:t> </a:t>
            </a:r>
          </a:p>
          <a:p>
            <a:pPr marL="501055" lvl="1" indent="-107156">
              <a:lnSpc>
                <a:spcPct val="120000"/>
              </a:lnSpc>
              <a:buFont typeface="Arial"/>
              <a:buChar char="•"/>
            </a:pPr>
            <a:r>
              <a:rPr lang="en-US" sz="900" b="1" spc="-31" dirty="0" smtClean="0">
                <a:solidFill>
                  <a:srgbClr val="000000"/>
                </a:solidFill>
              </a:rPr>
              <a:t>ADD </a:t>
            </a:r>
            <a:r>
              <a:rPr lang="en-US" sz="900" spc="-31" dirty="0" smtClean="0"/>
              <a:t>a check next to </a:t>
            </a:r>
            <a:r>
              <a:rPr lang="en-US" sz="900" i="1" spc="-31" dirty="0" smtClean="0"/>
              <a:t>Do not compress images in file</a:t>
            </a:r>
          </a:p>
          <a:p>
            <a:pPr marL="250031" indent="-107156">
              <a:lnSpc>
                <a:spcPct val="120000"/>
              </a:lnSpc>
              <a:buFont typeface="Arial"/>
              <a:buChar char="•"/>
            </a:pPr>
            <a:r>
              <a:rPr lang="en-US" sz="900" spc="-31" dirty="0" smtClean="0"/>
              <a:t>Click </a:t>
            </a:r>
            <a:r>
              <a:rPr lang="en-US" sz="900" b="1" spc="-31" dirty="0" smtClean="0">
                <a:solidFill>
                  <a:srgbClr val="000000"/>
                </a:solidFill>
              </a:rPr>
              <a:t>OK</a:t>
            </a:r>
          </a:p>
          <a:p>
            <a:pPr>
              <a:lnSpc>
                <a:spcPct val="110000"/>
              </a:lnSpc>
            </a:pPr>
            <a:endParaRPr lang="en-US" sz="900" spc="-31" dirty="0" smtClean="0"/>
          </a:p>
          <a:p>
            <a:pPr>
              <a:lnSpc>
                <a:spcPct val="110000"/>
              </a:lnSpc>
            </a:pPr>
            <a:r>
              <a:rPr lang="en-US" sz="1000" b="1" spc="-31" dirty="0" smtClean="0">
                <a:solidFill>
                  <a:srgbClr val="00939B"/>
                </a:solidFill>
              </a:rPr>
              <a:t>PowerPoint 2011 for Mac:</a:t>
            </a:r>
          </a:p>
          <a:p>
            <a:pPr marL="250031" indent="-107156">
              <a:lnSpc>
                <a:spcPct val="120000"/>
              </a:lnSpc>
              <a:buFont typeface="Arial"/>
              <a:buChar char="•"/>
            </a:pPr>
            <a:r>
              <a:rPr lang="en-US" sz="900" spc="-31" dirty="0" smtClean="0"/>
              <a:t>Click on any image in the file</a:t>
            </a:r>
            <a:endParaRPr lang="en-US" sz="900" b="1" spc="-31" dirty="0" smtClean="0"/>
          </a:p>
          <a:p>
            <a:pPr marL="250031" indent="-107156">
              <a:lnSpc>
                <a:spcPct val="120000"/>
              </a:lnSpc>
              <a:buFont typeface="Arial"/>
              <a:buChar char="•"/>
            </a:pPr>
            <a:r>
              <a:rPr lang="en-US" sz="900" spc="-31" dirty="0" smtClean="0"/>
              <a:t>In the Format Picture tab, click </a:t>
            </a:r>
            <a:r>
              <a:rPr lang="en-US" sz="900" b="1" spc="-31" dirty="0" smtClean="0">
                <a:solidFill>
                  <a:srgbClr val="000000"/>
                </a:solidFill>
              </a:rPr>
              <a:t>Compress</a:t>
            </a:r>
          </a:p>
          <a:p>
            <a:pPr marL="250031" indent="-107156">
              <a:lnSpc>
                <a:spcPct val="120000"/>
              </a:lnSpc>
              <a:buFont typeface="Arial"/>
              <a:buChar char="•"/>
            </a:pPr>
            <a:r>
              <a:rPr lang="en-US" sz="900" spc="-31" dirty="0" smtClean="0"/>
              <a:t>In the </a:t>
            </a:r>
            <a:r>
              <a:rPr lang="en-US" sz="900" b="1" spc="-31" dirty="0" smtClean="0">
                <a:solidFill>
                  <a:srgbClr val="000000"/>
                </a:solidFill>
              </a:rPr>
              <a:t>Reduce File Size </a:t>
            </a:r>
            <a:r>
              <a:rPr lang="en-US" sz="900" spc="-31" dirty="0" smtClean="0"/>
              <a:t>window</a:t>
            </a:r>
          </a:p>
          <a:p>
            <a:pPr marL="464344" lvl="1" indent="-107156">
              <a:lnSpc>
                <a:spcPct val="120000"/>
              </a:lnSpc>
              <a:buFont typeface="Arial"/>
              <a:buChar char="•"/>
            </a:pPr>
            <a:r>
              <a:rPr lang="en-US" sz="900" b="1" spc="-31" dirty="0" smtClean="0">
                <a:solidFill>
                  <a:srgbClr val="000000"/>
                </a:solidFill>
              </a:rPr>
              <a:t>Picture Quality</a:t>
            </a:r>
            <a:r>
              <a:rPr lang="en-US" sz="900" spc="-31" dirty="0" smtClean="0">
                <a:solidFill>
                  <a:srgbClr val="000000"/>
                </a:solidFill>
              </a:rPr>
              <a:t> </a:t>
            </a:r>
            <a:r>
              <a:rPr lang="en-US" sz="900" spc="-31" dirty="0" smtClean="0"/>
              <a:t>pull-down menu: select </a:t>
            </a:r>
            <a:r>
              <a:rPr lang="en-US" sz="900" i="1" spc="-31" dirty="0" smtClean="0"/>
              <a:t>Keep current resolution</a:t>
            </a:r>
          </a:p>
          <a:p>
            <a:pPr marL="713384" lvl="2" indent="-107156">
              <a:lnSpc>
                <a:spcPct val="120000"/>
              </a:lnSpc>
              <a:buFont typeface="Arial"/>
              <a:buChar char="•"/>
            </a:pPr>
            <a:r>
              <a:rPr lang="en-US" sz="900" i="1" spc="-31" dirty="0" smtClean="0"/>
              <a:t>Remove cropped picture regions</a:t>
            </a:r>
            <a:r>
              <a:rPr lang="en-US" sz="900" spc="-31" dirty="0" smtClean="0"/>
              <a:t> is optional</a:t>
            </a:r>
          </a:p>
          <a:p>
            <a:pPr marL="464344" lvl="1" indent="-107156">
              <a:lnSpc>
                <a:spcPct val="120000"/>
              </a:lnSpc>
              <a:buFont typeface="Arial"/>
              <a:buChar char="•"/>
            </a:pPr>
            <a:r>
              <a:rPr lang="en-US" sz="900" b="1" spc="-31" dirty="0" smtClean="0">
                <a:solidFill>
                  <a:srgbClr val="000000"/>
                </a:solidFill>
              </a:rPr>
              <a:t>Apply to:</a:t>
            </a:r>
            <a:r>
              <a:rPr lang="en-US" sz="900" spc="-31" dirty="0" smtClean="0">
                <a:solidFill>
                  <a:srgbClr val="000000"/>
                </a:solidFill>
              </a:rPr>
              <a:t> </a:t>
            </a:r>
            <a:r>
              <a:rPr lang="en-US" sz="900" spc="-31" dirty="0" smtClean="0"/>
              <a:t>Click button next to </a:t>
            </a:r>
            <a:r>
              <a:rPr lang="en-US" sz="900" i="1" spc="-31" dirty="0" smtClean="0"/>
              <a:t>All pictures in this file</a:t>
            </a:r>
          </a:p>
          <a:p>
            <a:pPr marL="250031" indent="-107156">
              <a:lnSpc>
                <a:spcPct val="120000"/>
              </a:lnSpc>
              <a:buFont typeface="Arial"/>
              <a:buChar char="•"/>
            </a:pPr>
            <a:r>
              <a:rPr lang="en-US" sz="900" spc="-31" dirty="0" smtClean="0"/>
              <a:t>Click </a:t>
            </a:r>
            <a:r>
              <a:rPr lang="en-US" sz="900" b="1" spc="-31" dirty="0" smtClean="0">
                <a:solidFill>
                  <a:srgbClr val="000000"/>
                </a:solidFill>
              </a:rPr>
              <a:t>OK</a:t>
            </a:r>
          </a:p>
          <a:p>
            <a:pPr lvl="1">
              <a:lnSpc>
                <a:spcPct val="110000"/>
              </a:lnSpc>
            </a:pPr>
            <a:endParaRPr lang="en-US" sz="900" spc="-31" dirty="0" smtClean="0"/>
          </a:p>
          <a:p>
            <a:pPr>
              <a:lnSpc>
                <a:spcPct val="110000"/>
              </a:lnSpc>
            </a:pPr>
            <a:r>
              <a:rPr lang="en-US" sz="1000" b="1" spc="-31" dirty="0" smtClean="0">
                <a:solidFill>
                  <a:srgbClr val="00939B"/>
                </a:solidFill>
              </a:rPr>
              <a:t>**If emailing large presentations:</a:t>
            </a:r>
          </a:p>
          <a:p>
            <a:pPr marL="250031" indent="-107156">
              <a:lnSpc>
                <a:spcPct val="120000"/>
              </a:lnSpc>
              <a:buFont typeface="Arial"/>
              <a:buChar char="•"/>
            </a:pPr>
            <a:r>
              <a:rPr lang="en-US" sz="900" b="1" spc="-31" dirty="0" smtClean="0">
                <a:solidFill>
                  <a:schemeClr val="tx2"/>
                </a:solidFill>
              </a:rPr>
              <a:t>Save as </a:t>
            </a:r>
            <a:r>
              <a:rPr lang="en-US" sz="900" spc="-31" dirty="0" smtClean="0"/>
              <a:t>a separate file, with “email” in the file name</a:t>
            </a:r>
          </a:p>
          <a:p>
            <a:pPr marL="250031" indent="-107156">
              <a:lnSpc>
                <a:spcPct val="120000"/>
              </a:lnSpc>
              <a:buFont typeface="Arial"/>
              <a:buChar char="•"/>
            </a:pPr>
            <a:r>
              <a:rPr lang="en-US" sz="900" spc="-31" dirty="0" smtClean="0"/>
              <a:t>Follow the above steps, but </a:t>
            </a:r>
            <a:r>
              <a:rPr lang="en-US" sz="900" b="1" spc="-31" dirty="0" smtClean="0">
                <a:solidFill>
                  <a:srgbClr val="000000"/>
                </a:solidFill>
              </a:rPr>
              <a:t>reduce/compress </a:t>
            </a:r>
            <a:r>
              <a:rPr lang="en-US" sz="900" spc="-31" dirty="0" smtClean="0"/>
              <a:t>all images as needed</a:t>
            </a:r>
          </a:p>
          <a:p>
            <a:pPr marL="464344" lvl="1" indent="-107156">
              <a:lnSpc>
                <a:spcPct val="120000"/>
              </a:lnSpc>
              <a:buFont typeface="Arial"/>
              <a:buChar char="•"/>
            </a:pPr>
            <a:r>
              <a:rPr lang="en-US" sz="900" spc="-31" dirty="0" smtClean="0"/>
              <a:t>Images will only be compressed once, so they will look ok onscreen</a:t>
            </a:r>
          </a:p>
          <a:p>
            <a:pPr marL="464344" lvl="1" indent="-107156">
              <a:lnSpc>
                <a:spcPct val="120000"/>
              </a:lnSpc>
              <a:buFont typeface="Arial"/>
              <a:buChar char="•"/>
            </a:pPr>
            <a:r>
              <a:rPr lang="en-US" sz="900" spc="-31" dirty="0" smtClean="0"/>
              <a:t>Always copy slides for new PPTs from the high-quality, original file</a:t>
            </a:r>
          </a:p>
          <a:p>
            <a:pPr marL="457150" lvl="2">
              <a:lnSpc>
                <a:spcPct val="110000"/>
              </a:lnSpc>
            </a:pPr>
            <a:endParaRPr lang="en-US" sz="900" spc="-31" dirty="0" smtClean="0"/>
          </a:p>
          <a:p>
            <a:pPr>
              <a:lnSpc>
                <a:spcPct val="110000"/>
              </a:lnSpc>
            </a:pPr>
            <a:endParaRPr lang="en-US" sz="1100" b="1" spc="-31" dirty="0" smtClean="0">
              <a:solidFill>
                <a:schemeClr val="tx2"/>
              </a:solidFill>
            </a:endParaRPr>
          </a:p>
          <a:p>
            <a:pPr>
              <a:lnSpc>
                <a:spcPct val="110000"/>
              </a:lnSpc>
            </a:pPr>
            <a:endParaRPr lang="en-US" sz="1100" b="1" spc="-31" dirty="0" smtClean="0">
              <a:solidFill>
                <a:schemeClr val="tx2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1050" b="1" u="sng" spc="-31" dirty="0" smtClean="0">
                <a:solidFill>
                  <a:schemeClr val="tx2"/>
                </a:solidFill>
              </a:rPr>
              <a:t>Placement method and file type can affect quality and performance!</a:t>
            </a:r>
          </a:p>
          <a:p>
            <a:pPr>
              <a:lnSpc>
                <a:spcPct val="110000"/>
              </a:lnSpc>
            </a:pPr>
            <a:endParaRPr lang="en-US" sz="900" spc="-31" dirty="0" smtClean="0"/>
          </a:p>
          <a:p>
            <a:pPr>
              <a:lnSpc>
                <a:spcPct val="110000"/>
              </a:lnSpc>
            </a:pPr>
            <a:r>
              <a:rPr lang="en-US" sz="1050" b="1" spc="-31" dirty="0" smtClean="0"/>
              <a:t>IMAGE PLACEMENT: </a:t>
            </a:r>
          </a:p>
          <a:p>
            <a:pPr marL="0" lvl="1">
              <a:lnSpc>
                <a:spcPct val="110000"/>
              </a:lnSpc>
            </a:pPr>
            <a:r>
              <a:rPr lang="en-US" sz="1000" b="1" spc="-31" dirty="0" smtClean="0">
                <a:solidFill>
                  <a:srgbClr val="00939B"/>
                </a:solidFill>
              </a:rPr>
              <a:t>INSERT images! Avoid copy/paste!</a:t>
            </a:r>
          </a:p>
          <a:p>
            <a:pPr marL="251460" lvl="1" indent="-108585">
              <a:lnSpc>
                <a:spcPct val="110000"/>
              </a:lnSpc>
              <a:buFont typeface="Arial"/>
              <a:buChar char="•"/>
            </a:pPr>
            <a:r>
              <a:rPr lang="en-US" sz="900" spc="-31" dirty="0" smtClean="0"/>
              <a:t>Copied/pasted images = larger PPT file size</a:t>
            </a:r>
          </a:p>
          <a:p>
            <a:pPr marL="251460" lvl="1" indent="-108585">
              <a:lnSpc>
                <a:spcPct val="110000"/>
              </a:lnSpc>
              <a:buFont typeface="Arial"/>
              <a:buChar char="•"/>
            </a:pPr>
            <a:r>
              <a:rPr lang="en-US" sz="900" spc="-31" dirty="0" smtClean="0"/>
              <a:t>Pasting from some file types may reduce image quality</a:t>
            </a:r>
          </a:p>
          <a:p>
            <a:pPr marL="251460" lvl="1" indent="-108585">
              <a:lnSpc>
                <a:spcPct val="110000"/>
              </a:lnSpc>
              <a:buFont typeface="Arial"/>
              <a:buChar char="•"/>
            </a:pPr>
            <a:r>
              <a:rPr lang="en-US" sz="900" spc="-31" dirty="0" smtClean="0"/>
              <a:t>Pasted images from some file types may cause errors</a:t>
            </a:r>
          </a:p>
          <a:p>
            <a:pPr marL="0" lvl="1">
              <a:lnSpc>
                <a:spcPct val="110000"/>
              </a:lnSpc>
            </a:pPr>
            <a:endParaRPr lang="en-US" sz="1000" b="1" spc="-31" dirty="0" smtClean="0">
              <a:solidFill>
                <a:srgbClr val="EE3524"/>
              </a:solidFill>
            </a:endParaRPr>
          </a:p>
          <a:p>
            <a:pPr marL="0" lvl="1">
              <a:lnSpc>
                <a:spcPct val="110000"/>
              </a:lnSpc>
            </a:pPr>
            <a:r>
              <a:rPr lang="en-US" sz="1000" b="1" spc="-31" dirty="0" smtClean="0">
                <a:solidFill>
                  <a:srgbClr val="00939B"/>
                </a:solidFill>
              </a:rPr>
              <a:t>Use PNG graphics</a:t>
            </a:r>
          </a:p>
          <a:p>
            <a:pPr marL="251460" lvl="1" indent="-108585">
              <a:lnSpc>
                <a:spcPct val="110000"/>
              </a:lnSpc>
              <a:buFont typeface="Arial"/>
              <a:buChar char="•"/>
            </a:pPr>
            <a:r>
              <a:rPr lang="en-US" sz="900" b="1" spc="-31" dirty="0" smtClean="0">
                <a:solidFill>
                  <a:srgbClr val="000000"/>
                </a:solidFill>
              </a:rPr>
              <a:t>JPG is ok for photos</a:t>
            </a:r>
            <a:r>
              <a:rPr lang="en-US" sz="900" spc="-31" dirty="0" smtClean="0"/>
              <a:t>, but avoid JPG graphics &amp; logos if possible</a:t>
            </a:r>
          </a:p>
          <a:p>
            <a:pPr marL="251460" lvl="1" indent="-108585">
              <a:lnSpc>
                <a:spcPct val="110000"/>
              </a:lnSpc>
              <a:buFont typeface="Arial"/>
              <a:buChar char="•"/>
            </a:pPr>
            <a:r>
              <a:rPr lang="en-US" sz="900" b="1" spc="-31" dirty="0" smtClean="0">
                <a:solidFill>
                  <a:srgbClr val="000000"/>
                </a:solidFill>
              </a:rPr>
              <a:t>EPS is not recommended </a:t>
            </a:r>
            <a:r>
              <a:rPr lang="en-US" sz="900" spc="-31" dirty="0" smtClean="0"/>
              <a:t>because of file size and color distortion</a:t>
            </a:r>
            <a:endParaRPr lang="en-US" sz="900" spc="-31" dirty="0"/>
          </a:p>
          <a:p>
            <a:pPr marL="251460" lvl="1" indent="-108585">
              <a:lnSpc>
                <a:spcPct val="110000"/>
              </a:lnSpc>
              <a:buFont typeface="Arial"/>
              <a:buChar char="•"/>
            </a:pPr>
            <a:r>
              <a:rPr lang="en-US" sz="900" b="1" spc="-31" dirty="0" smtClean="0">
                <a:solidFill>
                  <a:srgbClr val="000000"/>
                </a:solidFill>
              </a:rPr>
              <a:t>Do NOT insert PDF files</a:t>
            </a:r>
            <a:r>
              <a:rPr lang="en-US" sz="900" spc="-31" dirty="0" smtClean="0"/>
              <a:t>; they can cause cross-platform errors</a:t>
            </a:r>
          </a:p>
          <a:p>
            <a:pPr marL="142875" lvl="1">
              <a:lnSpc>
                <a:spcPct val="110000"/>
              </a:lnSpc>
            </a:pPr>
            <a:endParaRPr lang="en-US" sz="900" spc="-31" dirty="0" smtClean="0"/>
          </a:p>
          <a:p>
            <a:pPr marL="142875" lvl="1">
              <a:lnSpc>
                <a:spcPct val="110000"/>
              </a:lnSpc>
            </a:pPr>
            <a:endParaRPr lang="en-US" sz="900" spc="-31" dirty="0" smtClean="0"/>
          </a:p>
          <a:p>
            <a:pPr>
              <a:lnSpc>
                <a:spcPct val="110000"/>
              </a:lnSpc>
            </a:pPr>
            <a:r>
              <a:rPr lang="en-US" sz="1050" b="1" u="sng" spc="-31" dirty="0" smtClean="0">
                <a:solidFill>
                  <a:schemeClr val="tx2"/>
                </a:solidFill>
              </a:rPr>
              <a:t>Color &amp; format consistency </a:t>
            </a:r>
          </a:p>
          <a:p>
            <a:pPr>
              <a:lnSpc>
                <a:spcPct val="110000"/>
              </a:lnSpc>
            </a:pPr>
            <a:r>
              <a:rPr lang="en-US" sz="800" spc="-31" dirty="0" smtClean="0"/>
              <a:t>Start new presentations from the Baylor Genetics template when possible. </a:t>
            </a:r>
          </a:p>
          <a:p>
            <a:pPr>
              <a:lnSpc>
                <a:spcPct val="110000"/>
              </a:lnSpc>
            </a:pPr>
            <a:endParaRPr lang="en-US" sz="800" spc="-31" dirty="0" smtClean="0"/>
          </a:p>
          <a:p>
            <a:pPr>
              <a:lnSpc>
                <a:spcPct val="110000"/>
              </a:lnSpc>
            </a:pPr>
            <a:r>
              <a:rPr lang="en-US" sz="1000" b="1" spc="-31" dirty="0" smtClean="0">
                <a:solidFill>
                  <a:srgbClr val="00939B"/>
                </a:solidFill>
              </a:rPr>
              <a:t>If slides from an old presentation are needed:</a:t>
            </a:r>
          </a:p>
          <a:p>
            <a:pPr marL="256032" indent="-109728">
              <a:lnSpc>
                <a:spcPct val="120000"/>
              </a:lnSpc>
              <a:buFont typeface="Arial"/>
              <a:buChar char="•"/>
            </a:pPr>
            <a:r>
              <a:rPr lang="en-US" sz="900" b="1" dirty="0" smtClean="0">
                <a:solidFill>
                  <a:schemeClr val="tx2"/>
                </a:solidFill>
              </a:rPr>
              <a:t>Copy/paste </a:t>
            </a:r>
            <a:r>
              <a:rPr lang="en-US" sz="900" dirty="0" smtClean="0"/>
              <a:t>or </a:t>
            </a:r>
            <a:r>
              <a:rPr lang="en-US" sz="900" b="1" dirty="0" smtClean="0">
                <a:solidFill>
                  <a:srgbClr val="000000"/>
                </a:solidFill>
              </a:rPr>
              <a:t>drag/drop</a:t>
            </a:r>
            <a:r>
              <a:rPr lang="en-US" sz="900" dirty="0" smtClean="0"/>
              <a:t> the old slides into the appropriate template</a:t>
            </a:r>
          </a:p>
          <a:p>
            <a:pPr marL="256032" indent="-109728">
              <a:lnSpc>
                <a:spcPct val="120000"/>
              </a:lnSpc>
              <a:buFont typeface="Arial"/>
              <a:buChar char="•"/>
            </a:pPr>
            <a:r>
              <a:rPr lang="en-US" sz="900" dirty="0" smtClean="0"/>
              <a:t>While </a:t>
            </a:r>
            <a:r>
              <a:rPr lang="en-US" sz="900" dirty="0"/>
              <a:t>pasting, choose the option to </a:t>
            </a:r>
            <a:r>
              <a:rPr lang="en-US" sz="900" b="1" dirty="0" smtClean="0">
                <a:solidFill>
                  <a:schemeClr val="tx2"/>
                </a:solidFill>
              </a:rPr>
              <a:t>Use Destination Theme</a:t>
            </a:r>
            <a:r>
              <a:rPr lang="en-US" sz="900" dirty="0" smtClean="0"/>
              <a:t> </a:t>
            </a:r>
            <a:r>
              <a:rPr lang="en-US" sz="900" dirty="0"/>
              <a:t>to adjust </a:t>
            </a:r>
            <a:r>
              <a:rPr lang="en-US" sz="900" dirty="0" smtClean="0"/>
              <a:t/>
            </a:r>
            <a:br>
              <a:rPr lang="en-US" sz="900" dirty="0" smtClean="0"/>
            </a:br>
            <a:r>
              <a:rPr lang="en-US" sz="900" dirty="0" smtClean="0"/>
              <a:t>the </a:t>
            </a:r>
            <a:r>
              <a:rPr lang="en-US" sz="900" dirty="0"/>
              <a:t>slide to the new </a:t>
            </a:r>
            <a:r>
              <a:rPr lang="en-US" sz="900" dirty="0" smtClean="0"/>
              <a:t>format</a:t>
            </a:r>
          </a:p>
          <a:p>
            <a:pPr marL="256032" indent="-109728">
              <a:lnSpc>
                <a:spcPct val="120000"/>
              </a:lnSpc>
              <a:buFont typeface="Arial"/>
              <a:buChar char="•"/>
            </a:pPr>
            <a:r>
              <a:rPr lang="en-US" sz="900" b="1" spc="-31" dirty="0" smtClean="0">
                <a:solidFill>
                  <a:schemeClr val="tx2"/>
                </a:solidFill>
              </a:rPr>
              <a:t>NOTE:</a:t>
            </a:r>
            <a:r>
              <a:rPr lang="en-US" sz="900" spc="-31" dirty="0" smtClean="0"/>
              <a:t> if the slides are different sizes, </a:t>
            </a:r>
            <a:r>
              <a:rPr lang="en-US" sz="900" b="1" spc="-31" dirty="0" smtClean="0">
                <a:solidFill>
                  <a:srgbClr val="000000"/>
                </a:solidFill>
              </a:rPr>
              <a:t>images may distort </a:t>
            </a:r>
            <a:r>
              <a:rPr lang="en-US" sz="900" spc="-31" dirty="0" smtClean="0"/>
              <a:t>and </a:t>
            </a:r>
            <a:br>
              <a:rPr lang="en-US" sz="900" spc="-31" dirty="0" smtClean="0"/>
            </a:br>
            <a:r>
              <a:rPr lang="en-US" sz="900" spc="-31" dirty="0" smtClean="0"/>
              <a:t>should be re-imported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235911" y="376016"/>
            <a:ext cx="8522277" cy="866648"/>
          </a:xfrm>
          <a:prstGeom prst="rect">
            <a:avLst/>
          </a:prstGeom>
          <a:noFill/>
        </p:spPr>
        <p:txBody>
          <a:bodyPr wrap="square" lIns="57150" tIns="28575" rIns="57150" bIns="28575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400" b="1" spc="-94" dirty="0">
                <a:solidFill>
                  <a:schemeClr val="accent2"/>
                </a:solidFill>
              </a:rPr>
              <a:t>ATTENTION TEMPLATE USERS!</a:t>
            </a:r>
          </a:p>
          <a:p>
            <a:pPr>
              <a:lnSpc>
                <a:spcPct val="110000"/>
              </a:lnSpc>
            </a:pPr>
            <a:r>
              <a:rPr lang="en-US" sz="1400" b="1" dirty="0"/>
              <a:t>Below are recommended </a:t>
            </a:r>
            <a:r>
              <a:rPr lang="en-US" sz="1400" b="1" dirty="0" smtClean="0"/>
              <a:t>practices </a:t>
            </a:r>
            <a:r>
              <a:rPr lang="en-US" sz="1400" b="1" dirty="0"/>
              <a:t>for good-looking graphics and manageable file sizes.</a:t>
            </a:r>
            <a:endParaRPr lang="en-US" sz="1400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396049" y="1581168"/>
            <a:ext cx="0" cy="4818796"/>
          </a:xfrm>
          <a:prstGeom prst="line">
            <a:avLst/>
          </a:prstGeom>
          <a:ln w="19050">
            <a:solidFill>
              <a:schemeClr val="tx1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2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1342" y="2781300"/>
            <a:ext cx="2463800" cy="4076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60064"/>
            <a:ext cx="4945696" cy="12353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 baseline="0">
                <a:solidFill>
                  <a:schemeClr val="accent6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/>
              <a:pPr/>
              <a:t>‹#›</a:t>
            </a:fld>
            <a:endParaRPr lang="en-US" sz="800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1" y="2058988"/>
            <a:ext cx="3805633" cy="4059237"/>
          </a:xfrm>
        </p:spPr>
        <p:txBody>
          <a:bodyPr/>
          <a:lstStyle>
            <a:lvl1pPr marL="91440" indent="-9144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dirty="0" smtClean="0"/>
              <a:t>Column 1 (sentence case) – 18pt – must hit TAB to get bullet points</a:t>
            </a:r>
          </a:p>
          <a:p>
            <a:pPr lvl="1"/>
            <a:r>
              <a:rPr lang="en-US" dirty="0" smtClean="0"/>
              <a:t>Second level – 16pt</a:t>
            </a:r>
          </a:p>
          <a:p>
            <a:pPr lvl="2"/>
            <a:r>
              <a:rPr lang="en-US" dirty="0" smtClean="0"/>
              <a:t>Third level – 14pt</a:t>
            </a:r>
          </a:p>
          <a:p>
            <a:pPr lvl="3"/>
            <a:r>
              <a:rPr lang="en-US" dirty="0" smtClean="0"/>
              <a:t>Fourth level – 14pt</a:t>
            </a:r>
          </a:p>
          <a:p>
            <a:pPr lvl="4"/>
            <a:r>
              <a:rPr lang="en-US" dirty="0" smtClean="0"/>
              <a:t>Fifth level – 14pt</a:t>
            </a:r>
          </a:p>
          <a:p>
            <a:pPr lvl="5"/>
            <a:r>
              <a:rPr lang="en-US" dirty="0" smtClean="0"/>
              <a:t>Sixth level – 14pt</a:t>
            </a:r>
          </a:p>
          <a:p>
            <a:pPr lvl="6"/>
            <a:r>
              <a:rPr lang="en-US" dirty="0" smtClean="0"/>
              <a:t>Seventh level – 14pt</a:t>
            </a:r>
          </a:p>
          <a:p>
            <a:pPr lvl="7"/>
            <a:r>
              <a:rPr lang="en-US" dirty="0" smtClean="0"/>
              <a:t>Eighth level – 14pt</a:t>
            </a:r>
            <a:endParaRPr lang="en-US" baseline="0" dirty="0" smtClean="0"/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718525" y="2058988"/>
            <a:ext cx="3805633" cy="4059237"/>
          </a:xfrm>
        </p:spPr>
        <p:txBody>
          <a:bodyPr/>
          <a:lstStyle>
            <a:lvl1pPr marL="91440" indent="-9144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dirty="0" smtClean="0"/>
              <a:t>Column 2 (sentence case) – 18pt – must hit TAB to get bullet points</a:t>
            </a:r>
          </a:p>
          <a:p>
            <a:pPr lvl="1"/>
            <a:r>
              <a:rPr lang="en-US" dirty="0" smtClean="0"/>
              <a:t>Second level – 16pt</a:t>
            </a:r>
          </a:p>
          <a:p>
            <a:pPr lvl="2"/>
            <a:r>
              <a:rPr lang="en-US" dirty="0" smtClean="0"/>
              <a:t>Third level – 14pt</a:t>
            </a:r>
          </a:p>
          <a:p>
            <a:pPr lvl="3"/>
            <a:r>
              <a:rPr lang="en-US" dirty="0" smtClean="0"/>
              <a:t>Fourth level – 14pt</a:t>
            </a:r>
          </a:p>
          <a:p>
            <a:pPr lvl="4"/>
            <a:r>
              <a:rPr lang="en-US" dirty="0" smtClean="0"/>
              <a:t>Fifth level – 14pt</a:t>
            </a:r>
          </a:p>
          <a:p>
            <a:pPr lvl="5"/>
            <a:r>
              <a:rPr lang="en-US" dirty="0" smtClean="0"/>
              <a:t>Sixth level – 14pt</a:t>
            </a:r>
          </a:p>
          <a:p>
            <a:pPr lvl="6"/>
            <a:r>
              <a:rPr lang="en-US" dirty="0" smtClean="0"/>
              <a:t>Seventh level – 14pt</a:t>
            </a:r>
          </a:p>
          <a:p>
            <a:pPr lvl="7"/>
            <a:r>
              <a:rPr lang="en-US" dirty="0" smtClean="0"/>
              <a:t>Eighth level – 14pt</a:t>
            </a:r>
            <a:endParaRPr lang="en-US" baseline="0" dirty="0" smtClean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chemeClr val="tx2"/>
                </a:solidFill>
              </a:rPr>
              <a:t>Baylor</a:t>
            </a:r>
            <a:r>
              <a:rPr lang="en-US" sz="800" b="1" baseline="0" dirty="0" smtClean="0">
                <a:solidFill>
                  <a:schemeClr val="tx2"/>
                </a:solidFill>
              </a:rPr>
              <a:t> Genetics</a:t>
            </a:r>
            <a:endParaRPr lang="en-US" sz="800" b="1" dirty="0" smtClean="0">
              <a:solidFill>
                <a:schemeClr val="tx2"/>
              </a:solidFill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/>
            </a:lvl1pPr>
          </a:lstStyle>
          <a:p>
            <a:pPr lvl="0"/>
            <a:fld id="{962D4B02-6379-C743-B050-FA04187C706A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2014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2 columns with subhea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1342" y="2781300"/>
            <a:ext cx="2463800" cy="4076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60064"/>
            <a:ext cx="4945696" cy="12353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 baseline="0">
                <a:solidFill>
                  <a:schemeClr val="accent6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/>
              <a:pPr/>
              <a:t>‹#›</a:t>
            </a:fld>
            <a:endParaRPr lang="en-US" sz="800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1" y="2058988"/>
            <a:ext cx="3805633" cy="4059237"/>
          </a:xfrm>
        </p:spPr>
        <p:txBody>
          <a:bodyPr/>
          <a:lstStyle>
            <a:lvl1pPr marL="91440" indent="-9144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dirty="0" smtClean="0"/>
              <a:t>Column 1 (sentence case) – 18pt – must hit TAB to get bullet points</a:t>
            </a:r>
          </a:p>
          <a:p>
            <a:pPr lvl="1"/>
            <a:r>
              <a:rPr lang="en-US" dirty="0" smtClean="0"/>
              <a:t>Second level – 16pt</a:t>
            </a:r>
          </a:p>
          <a:p>
            <a:pPr lvl="2"/>
            <a:r>
              <a:rPr lang="en-US" dirty="0" smtClean="0"/>
              <a:t>Third level – 14pt</a:t>
            </a:r>
          </a:p>
          <a:p>
            <a:pPr lvl="3"/>
            <a:r>
              <a:rPr lang="en-US" dirty="0" smtClean="0"/>
              <a:t>Fourth level – 14pt</a:t>
            </a:r>
          </a:p>
          <a:p>
            <a:pPr lvl="4"/>
            <a:r>
              <a:rPr lang="en-US" dirty="0" smtClean="0"/>
              <a:t>Fifth level – 14pt</a:t>
            </a:r>
          </a:p>
          <a:p>
            <a:pPr lvl="5"/>
            <a:r>
              <a:rPr lang="en-US" dirty="0" smtClean="0"/>
              <a:t>Sixth level – 14pt</a:t>
            </a:r>
          </a:p>
          <a:p>
            <a:pPr lvl="6"/>
            <a:r>
              <a:rPr lang="en-US" dirty="0" smtClean="0"/>
              <a:t>Seventh level – 14pt</a:t>
            </a:r>
          </a:p>
          <a:p>
            <a:pPr lvl="7"/>
            <a:r>
              <a:rPr lang="en-US" dirty="0" smtClean="0"/>
              <a:t>Eighth level – 14pt</a:t>
            </a:r>
            <a:endParaRPr lang="en-US" baseline="0" dirty="0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1295400"/>
            <a:ext cx="1402938" cy="369322"/>
          </a:xfrm>
        </p:spPr>
        <p:txBody>
          <a:bodyPr wrap="none">
            <a:spAutoFit/>
          </a:bodyPr>
          <a:lstStyle>
            <a:lvl1pPr>
              <a:defRPr sz="1800" b="1" i="0" cap="all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718525" y="2058988"/>
            <a:ext cx="3805633" cy="4059237"/>
          </a:xfrm>
        </p:spPr>
        <p:txBody>
          <a:bodyPr/>
          <a:lstStyle>
            <a:lvl1pPr marL="91440" indent="-9144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dirty="0" smtClean="0"/>
              <a:t>Column 2 (sentence case) – 18pt – must hit TAB to get bullet points</a:t>
            </a:r>
          </a:p>
          <a:p>
            <a:pPr lvl="1"/>
            <a:r>
              <a:rPr lang="en-US" dirty="0" smtClean="0"/>
              <a:t>Second level – 16pt</a:t>
            </a:r>
          </a:p>
          <a:p>
            <a:pPr lvl="2"/>
            <a:r>
              <a:rPr lang="en-US" dirty="0" smtClean="0"/>
              <a:t>Third level – 14pt</a:t>
            </a:r>
          </a:p>
          <a:p>
            <a:pPr lvl="3"/>
            <a:r>
              <a:rPr lang="en-US" dirty="0" smtClean="0"/>
              <a:t>Fourth level – 14pt</a:t>
            </a:r>
          </a:p>
          <a:p>
            <a:pPr lvl="4"/>
            <a:r>
              <a:rPr lang="en-US" dirty="0" smtClean="0"/>
              <a:t>Fifth level – 14pt</a:t>
            </a:r>
          </a:p>
          <a:p>
            <a:pPr lvl="5"/>
            <a:r>
              <a:rPr lang="en-US" dirty="0" smtClean="0"/>
              <a:t>Sixth level – 14pt</a:t>
            </a:r>
          </a:p>
          <a:p>
            <a:pPr lvl="6"/>
            <a:r>
              <a:rPr lang="en-US" dirty="0" smtClean="0"/>
              <a:t>Seventh level – 14pt</a:t>
            </a:r>
          </a:p>
          <a:p>
            <a:pPr lvl="7"/>
            <a:r>
              <a:rPr lang="en-US" dirty="0" smtClean="0"/>
              <a:t>Eighth level – 14pt</a:t>
            </a:r>
            <a:endParaRPr lang="en-US" baseline="0" dirty="0" smtClean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chemeClr val="tx2"/>
                </a:solidFill>
              </a:rPr>
              <a:t>Baylor</a:t>
            </a:r>
            <a:r>
              <a:rPr lang="en-US" sz="800" b="1" baseline="0" dirty="0" smtClean="0">
                <a:solidFill>
                  <a:schemeClr val="tx2"/>
                </a:solidFill>
              </a:rPr>
              <a:t> Genetics</a:t>
            </a:r>
            <a:endParaRPr lang="en-US" sz="800" b="1" dirty="0" smtClean="0">
              <a:solidFill>
                <a:schemeClr val="tx2"/>
              </a:solidFill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/>
            </a:lvl1pPr>
          </a:lstStyle>
          <a:p>
            <a:pPr lvl="0"/>
            <a:fld id="{ECDB1CF2-8D78-174F-BBE9-B1DA0FA8015A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556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w custom im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1342" y="2781300"/>
            <a:ext cx="2463800" cy="4076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60064"/>
            <a:ext cx="4945696" cy="12353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 baseline="0">
                <a:solidFill>
                  <a:schemeClr val="accent6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/>
              <a:pPr/>
              <a:t>‹#›</a:t>
            </a:fld>
            <a:endParaRPr lang="en-US" sz="800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1" y="2058988"/>
            <a:ext cx="3805633" cy="4059237"/>
          </a:xfrm>
        </p:spPr>
        <p:txBody>
          <a:bodyPr/>
          <a:lstStyle>
            <a:lvl1pPr marL="91440" indent="-9144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dirty="0" smtClean="0"/>
              <a:t>Column 1 (sentence case) – 18pt – must hit TAB to get bullet points</a:t>
            </a:r>
          </a:p>
          <a:p>
            <a:pPr lvl="1"/>
            <a:r>
              <a:rPr lang="en-US" dirty="0" smtClean="0"/>
              <a:t>Second level – 16pt</a:t>
            </a:r>
          </a:p>
          <a:p>
            <a:pPr lvl="2"/>
            <a:r>
              <a:rPr lang="en-US" dirty="0" smtClean="0"/>
              <a:t>Third level – 14pt</a:t>
            </a:r>
          </a:p>
          <a:p>
            <a:pPr lvl="3"/>
            <a:r>
              <a:rPr lang="en-US" dirty="0" smtClean="0"/>
              <a:t>Fourth level – 14pt</a:t>
            </a:r>
          </a:p>
          <a:p>
            <a:pPr lvl="4"/>
            <a:r>
              <a:rPr lang="en-US" dirty="0" smtClean="0"/>
              <a:t>Fifth level – 14pt</a:t>
            </a:r>
          </a:p>
          <a:p>
            <a:pPr lvl="5"/>
            <a:r>
              <a:rPr lang="en-US" dirty="0" smtClean="0"/>
              <a:t>Sixth level – 14pt</a:t>
            </a:r>
          </a:p>
          <a:p>
            <a:pPr lvl="6"/>
            <a:r>
              <a:rPr lang="en-US" dirty="0" smtClean="0"/>
              <a:t>Seventh level – 14pt</a:t>
            </a:r>
          </a:p>
          <a:p>
            <a:pPr lvl="7"/>
            <a:r>
              <a:rPr lang="en-US" dirty="0" smtClean="0"/>
              <a:t>Eighth level – 14pt</a:t>
            </a:r>
            <a:endParaRPr lang="en-US" baseline="0" dirty="0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1295400"/>
            <a:ext cx="1402938" cy="369322"/>
          </a:xfrm>
        </p:spPr>
        <p:txBody>
          <a:bodyPr wrap="none">
            <a:spAutoFit/>
          </a:bodyPr>
          <a:lstStyle>
            <a:lvl1pPr>
              <a:defRPr sz="1800" b="1" i="0" cap="all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718525" y="2058988"/>
            <a:ext cx="3805633" cy="4059237"/>
          </a:xfrm>
        </p:spPr>
        <p:txBody>
          <a:bodyPr/>
          <a:lstStyle>
            <a:lvl1pPr marL="91440" indent="-91440">
              <a:defRPr sz="1800" baseline="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dirty="0" smtClean="0"/>
              <a:t>Image / chart / object</a:t>
            </a:r>
            <a:endParaRPr lang="en-US" baseline="0" dirty="0" smtClean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chemeClr val="tx2"/>
                </a:solidFill>
              </a:rPr>
              <a:t>Baylor</a:t>
            </a:r>
            <a:r>
              <a:rPr lang="en-US" sz="800" b="1" baseline="0" dirty="0" smtClean="0">
                <a:solidFill>
                  <a:schemeClr val="tx2"/>
                </a:solidFill>
              </a:rPr>
              <a:t> Genetics</a:t>
            </a:r>
            <a:endParaRPr lang="en-US" sz="800" b="1" dirty="0" smtClean="0">
              <a:solidFill>
                <a:schemeClr val="tx2"/>
              </a:solidFill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/>
            </a:lvl1pPr>
          </a:lstStyle>
          <a:p>
            <a:pPr lvl="0"/>
            <a:fld id="{CC8F5280-A9EE-4D4C-B2BF-C500C0C31743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4360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Section w Im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_6_05131611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957406"/>
            <a:ext cx="9143999" cy="123533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0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>
                <a:solidFill>
                  <a:srgbClr val="FFFFFF"/>
                </a:solidFill>
              </a:rPr>
              <a:pPr/>
              <a:t>‹#›</a:t>
            </a:fld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3449484"/>
            <a:ext cx="9144000" cy="1197948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</a:lstStyle>
          <a:p>
            <a:pPr lvl="0"/>
            <a:r>
              <a:rPr lang="en-US" dirty="0" smtClean="0"/>
              <a:t>Brief section description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rgbClr val="FFFFFF"/>
                </a:solidFill>
              </a:rPr>
              <a:t>Baylor</a:t>
            </a:r>
            <a:r>
              <a:rPr lang="en-US" sz="800" b="1" baseline="0" dirty="0" smtClean="0">
                <a:solidFill>
                  <a:srgbClr val="FFFFFF"/>
                </a:solidFill>
              </a:rPr>
              <a:t> Genetics</a:t>
            </a:r>
            <a:endParaRPr lang="en-US" sz="800" b="1" dirty="0" smtClean="0">
              <a:solidFill>
                <a:srgbClr val="FFFFFF"/>
              </a:solidFill>
            </a:endParaRP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>
                <a:solidFill>
                  <a:srgbClr val="FFFFFF"/>
                </a:solidFill>
              </a:defRPr>
            </a:lvl1pPr>
          </a:lstStyle>
          <a:p>
            <a:pPr lvl="0"/>
            <a:fld id="{AEF3B457-C9C7-CA42-AB04-D01BBDBADDF4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577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Sec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957406"/>
            <a:ext cx="9143999" cy="123533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0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>
                <a:solidFill>
                  <a:srgbClr val="FFFFFF"/>
                </a:solidFill>
              </a:rPr>
              <a:pPr/>
              <a:t>‹#›</a:t>
            </a:fld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3449484"/>
            <a:ext cx="9144000" cy="1197948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aseline="0">
                <a:solidFill>
                  <a:srgbClr val="FFFFFF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</a:lstStyle>
          <a:p>
            <a:pPr lvl="0"/>
            <a:r>
              <a:rPr lang="en-US" dirty="0" smtClean="0"/>
              <a:t>Brief section description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rgbClr val="FFFFFF"/>
                </a:solidFill>
              </a:rPr>
              <a:t>Baylor</a:t>
            </a:r>
            <a:r>
              <a:rPr lang="en-US" sz="800" b="1" baseline="0" dirty="0" smtClean="0">
                <a:solidFill>
                  <a:srgbClr val="FFFFFF"/>
                </a:solidFill>
              </a:rPr>
              <a:t> Genetics</a:t>
            </a:r>
            <a:endParaRPr lang="en-US" sz="800" b="1" dirty="0" smtClean="0">
              <a:solidFill>
                <a:srgbClr val="FFFFFF"/>
              </a:solidFill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>
                <a:solidFill>
                  <a:srgbClr val="FFFFFF"/>
                </a:solidFill>
              </a:defRPr>
            </a:lvl1pPr>
          </a:lstStyle>
          <a:p>
            <a:pPr lvl="0"/>
            <a:fld id="{B2165BDD-71BC-A148-BDB5-BDE99DCE39F9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263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60064"/>
            <a:ext cx="4945696" cy="12353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 baseline="0">
                <a:solidFill>
                  <a:schemeClr val="accent6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/>
              <a:pPr/>
              <a:t>‹#›</a:t>
            </a:fld>
            <a:endParaRPr lang="en-US" sz="800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1" y="2058988"/>
            <a:ext cx="8256494" cy="4059237"/>
          </a:xfrm>
        </p:spPr>
        <p:txBody>
          <a:bodyPr/>
          <a:lstStyle>
            <a:lvl1pPr marL="0" indent="0">
              <a:buNone/>
              <a:defRPr sz="1800" baseline="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baseline="0" dirty="0" smtClean="0"/>
              <a:t>Chart / object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1295400"/>
            <a:ext cx="1402938" cy="369322"/>
          </a:xfrm>
        </p:spPr>
        <p:txBody>
          <a:bodyPr wrap="none">
            <a:spAutoFit/>
          </a:bodyPr>
          <a:lstStyle>
            <a:lvl1pPr>
              <a:defRPr sz="1800" b="1" i="0" cap="all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chemeClr val="tx2"/>
                </a:solidFill>
              </a:rPr>
              <a:t>Baylor</a:t>
            </a:r>
            <a:r>
              <a:rPr lang="en-US" sz="800" b="1" baseline="0" dirty="0" smtClean="0">
                <a:solidFill>
                  <a:schemeClr val="tx2"/>
                </a:solidFill>
              </a:rPr>
              <a:t> Genetics</a:t>
            </a:r>
            <a:endParaRPr lang="en-US" sz="800" b="1" dirty="0" smtClean="0">
              <a:solidFill>
                <a:schemeClr val="tx2"/>
              </a:solidFill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/>
            </a:lvl1pPr>
          </a:lstStyle>
          <a:p>
            <a:pPr lvl="0"/>
            <a:fld id="{B5FA0109-CD10-C544-9D39-3D8ED62B6499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898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 2 chart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60064"/>
            <a:ext cx="4945696" cy="12353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 baseline="0">
                <a:solidFill>
                  <a:schemeClr val="accent6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/>
              <a:pPr/>
              <a:t>‹#›</a:t>
            </a:fld>
            <a:endParaRPr lang="en-US" sz="8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1295400"/>
            <a:ext cx="1402938" cy="369322"/>
          </a:xfrm>
        </p:spPr>
        <p:txBody>
          <a:bodyPr wrap="none">
            <a:spAutoFit/>
          </a:bodyPr>
          <a:lstStyle>
            <a:lvl1pPr>
              <a:defRPr sz="1800" b="1" i="0" cap="all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1" y="2058988"/>
            <a:ext cx="3805633" cy="4059237"/>
          </a:xfrm>
        </p:spPr>
        <p:txBody>
          <a:bodyPr/>
          <a:lstStyle>
            <a:lvl1pPr marL="91440" indent="-9144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dirty="0" smtClean="0"/>
              <a:t>Chart / object 1</a:t>
            </a:r>
            <a:endParaRPr lang="en-US" baseline="0" dirty="0" smtClean="0"/>
          </a:p>
        </p:txBody>
      </p:sp>
      <p:sp>
        <p:nvSpPr>
          <p:cNvPr id="10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718525" y="2058988"/>
            <a:ext cx="3805633" cy="4059237"/>
          </a:xfrm>
        </p:spPr>
        <p:txBody>
          <a:bodyPr/>
          <a:lstStyle>
            <a:lvl1pPr marL="91440" indent="-91440">
              <a:defRPr sz="1800" baseline="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baseline="0" dirty="0" smtClean="0"/>
              <a:t>Chart / object 2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chemeClr val="tx2"/>
                </a:solidFill>
              </a:rPr>
              <a:t>Baylor</a:t>
            </a:r>
            <a:r>
              <a:rPr lang="en-US" sz="800" b="1" baseline="0" dirty="0" smtClean="0">
                <a:solidFill>
                  <a:schemeClr val="tx2"/>
                </a:solidFill>
              </a:rPr>
              <a:t> Genetics</a:t>
            </a:r>
            <a:endParaRPr lang="en-US" sz="800" b="1" dirty="0" smtClean="0">
              <a:solidFill>
                <a:schemeClr val="tx2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/>
            </a:lvl1pPr>
          </a:lstStyle>
          <a:p>
            <a:pPr lvl="0"/>
            <a:fld id="{E52B2F77-F564-3C4C-9820-E10092FDDA05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901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60064"/>
            <a:ext cx="4945696" cy="12353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 baseline="0">
                <a:solidFill>
                  <a:schemeClr val="accent6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/>
              <a:pPr/>
              <a:t>‹#›</a:t>
            </a:fld>
            <a:endParaRPr lang="en-US" sz="800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1" y="2058988"/>
            <a:ext cx="8256494" cy="4059237"/>
          </a:xfrm>
        </p:spPr>
        <p:txBody>
          <a:bodyPr/>
          <a:lstStyle>
            <a:lvl1pPr marL="91440" indent="-91440">
              <a:defRPr sz="1800" baseline="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dirty="0" smtClean="0"/>
              <a:t>Large image / chart / object</a:t>
            </a:r>
            <a:endParaRPr lang="en-US" baseline="0" dirty="0" smtClean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chemeClr val="tx2"/>
                </a:solidFill>
              </a:rPr>
              <a:t>Baylor</a:t>
            </a:r>
            <a:r>
              <a:rPr lang="en-US" sz="800" b="1" baseline="0" dirty="0" smtClean="0">
                <a:solidFill>
                  <a:schemeClr val="tx2"/>
                </a:solidFill>
              </a:rPr>
              <a:t> Genetics</a:t>
            </a:r>
            <a:endParaRPr lang="en-US" sz="800" b="1" dirty="0" smtClean="0">
              <a:solidFill>
                <a:schemeClr val="tx2"/>
              </a:solidFill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/>
            </a:lvl1pPr>
          </a:lstStyle>
          <a:p>
            <a:pPr lvl="0"/>
            <a:fld id="{0805FFA7-F489-B64C-BBE4-4321C325B96C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80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?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>
                <a:solidFill>
                  <a:srgbClr val="FFFFFF"/>
                </a:solidFill>
              </a:rPr>
              <a:pPr/>
              <a:t>‹#›</a:t>
            </a:fld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0" y="3205795"/>
            <a:ext cx="9144000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3000" b="1" dirty="0" smtClean="0">
                <a:solidFill>
                  <a:srgbClr val="FFFFFF"/>
                </a:solidFill>
              </a:rPr>
              <a:t>Questions?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rgbClr val="FFFFFF"/>
                </a:solidFill>
              </a:rPr>
              <a:t>Baylor</a:t>
            </a:r>
            <a:r>
              <a:rPr lang="en-US" sz="800" b="1" baseline="0" dirty="0" smtClean="0">
                <a:solidFill>
                  <a:srgbClr val="FFFFFF"/>
                </a:solidFill>
              </a:rPr>
              <a:t> Genetics</a:t>
            </a:r>
            <a:endParaRPr lang="en-US" sz="800" b="1" dirty="0" smtClean="0">
              <a:solidFill>
                <a:srgbClr val="FFFFFF"/>
              </a:solidFill>
            </a:endParaRP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>
                <a:solidFill>
                  <a:srgbClr val="FFFFFF"/>
                </a:solidFill>
              </a:defRPr>
            </a:lvl1pPr>
          </a:lstStyle>
          <a:p>
            <a:pPr lvl="0"/>
            <a:fld id="{369CED80-270C-3D48-8A77-A0167FAB02B3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9855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78200" y="0"/>
            <a:ext cx="5765800" cy="6858000"/>
          </a:xfrm>
          <a:prstGeom prst="rect">
            <a:avLst/>
          </a:prstGeom>
        </p:spPr>
      </p:pic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7723095" y="64770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>
                <a:solidFill>
                  <a:srgbClr val="FFFFFF"/>
                </a:solidFill>
              </a:rPr>
              <a:pPr/>
              <a:t>‹#›</a:t>
            </a:fld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4192357" y="3444330"/>
            <a:ext cx="34546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1" dirty="0" smtClean="0">
                <a:solidFill>
                  <a:srgbClr val="FFFFFF"/>
                </a:solidFill>
              </a:rPr>
              <a:t>Thank you.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rgbClr val="FFFFFF"/>
                </a:solidFill>
              </a:rPr>
              <a:t>Baylor</a:t>
            </a:r>
            <a:r>
              <a:rPr lang="en-US" sz="800" b="1" baseline="0" dirty="0" smtClean="0">
                <a:solidFill>
                  <a:srgbClr val="FFFFFF"/>
                </a:solidFill>
              </a:rPr>
              <a:t> Genetics</a:t>
            </a:r>
            <a:endParaRPr lang="en-US" sz="800" b="1" dirty="0" smtClean="0">
              <a:solidFill>
                <a:srgbClr val="FFFFFF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/>
            </a:lvl1pPr>
          </a:lstStyle>
          <a:p>
            <a:pPr lvl="0"/>
            <a:fld id="{B91B59B7-E50F-354C-8E18-772F48B2EAD3}" type="datetime4">
              <a:rPr lang="en-US" smtClean="0"/>
              <a:t>July 18, 2016</a:t>
            </a:fld>
            <a:endParaRPr lang="en-US" dirty="0"/>
          </a:p>
        </p:txBody>
      </p:sp>
      <p:pic>
        <p:nvPicPr>
          <p:cNvPr id="10" name="Picture 9" descr="BaylorGenetics_AMC_Logo_4C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27" y="3444330"/>
            <a:ext cx="2164687" cy="75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702298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78200" y="0"/>
            <a:ext cx="57658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039957" y="2882950"/>
            <a:ext cx="5104043" cy="830987"/>
          </a:xfrm>
          <a:prstGeom prst="rect">
            <a:avLst/>
          </a:prstGeom>
          <a:noFill/>
        </p:spPr>
        <p:txBody>
          <a:bodyPr wrap="square" lIns="91430" anchor="t" anchorCtr="0">
            <a:spAutoFit/>
          </a:bodyPr>
          <a:lstStyle>
            <a:lvl1pPr algn="l"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039957" y="3879884"/>
            <a:ext cx="5104043" cy="1215736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375"/>
              </a:spcBef>
              <a:buNone/>
              <a:defRPr sz="1600" baseline="0">
                <a:solidFill>
                  <a:srgbClr val="FFFFFF"/>
                </a:solidFill>
              </a:defRPr>
            </a:lvl1pPr>
            <a:lvl2pPr marL="457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  <a:br>
              <a:rPr lang="en-US" dirty="0" smtClean="0"/>
            </a:br>
            <a:r>
              <a:rPr lang="en-US" dirty="0" smtClean="0"/>
              <a:t>Date</a:t>
            </a:r>
            <a:endParaRPr lang="en-US" sz="1200" dirty="0"/>
          </a:p>
        </p:txBody>
      </p:sp>
      <p:sp>
        <p:nvSpPr>
          <p:cNvPr id="10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>
                <a:solidFill>
                  <a:srgbClr val="FFFFFF"/>
                </a:solidFill>
              </a:rPr>
              <a:pPr/>
              <a:t>‹#›</a:t>
            </a:fld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4" name="Picture 3" descr="BaylorGenetics_AMC_Logo_4C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856" y="2882950"/>
            <a:ext cx="2164687" cy="75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65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chemeClr val="tx2"/>
                </a:solidFill>
              </a:rPr>
              <a:t>Baylor</a:t>
            </a:r>
            <a:r>
              <a:rPr lang="en-US" sz="800" b="1" baseline="0" dirty="0" smtClean="0">
                <a:solidFill>
                  <a:schemeClr val="tx2"/>
                </a:solidFill>
              </a:rPr>
              <a:t> Genetics</a:t>
            </a:r>
            <a:endParaRPr lang="en-US" sz="800" b="1" dirty="0" smtClean="0">
              <a:solidFill>
                <a:schemeClr val="tx2"/>
              </a:solidFill>
            </a:endParaRPr>
          </a:p>
        </p:txBody>
      </p:sp>
      <p:sp>
        <p:nvSpPr>
          <p:cNvPr id="3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>
                <a:solidFill>
                  <a:schemeClr val="tx1"/>
                </a:solidFill>
              </a:defRPr>
            </a:lvl1pPr>
          </a:lstStyle>
          <a:p>
            <a:pPr lvl="0"/>
            <a:fld id="{31425348-3FC6-1A4B-A72E-D7D8B055D3F8}" type="datetime4">
              <a:rPr lang="en-US" smtClean="0"/>
              <a:t>July 18, 2016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_6_051316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60064"/>
            <a:ext cx="4945696" cy="12353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Agenda title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/>
              <a:pPr/>
              <a:t>‹#›</a:t>
            </a:fld>
            <a:endParaRPr lang="en-US" sz="8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058988"/>
            <a:ext cx="4945063" cy="4059237"/>
          </a:xfrm>
        </p:spPr>
        <p:txBody>
          <a:bodyPr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</a:lstStyle>
          <a:p>
            <a:pPr lvl="0"/>
            <a:r>
              <a:rPr lang="en-US" dirty="0" smtClean="0"/>
              <a:t>Agenda Content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chemeClr val="tx2"/>
                </a:solidFill>
              </a:rPr>
              <a:t>Baylor</a:t>
            </a:r>
            <a:r>
              <a:rPr lang="en-US" sz="800" b="1" baseline="0" dirty="0" smtClean="0">
                <a:solidFill>
                  <a:schemeClr val="tx2"/>
                </a:solidFill>
              </a:rPr>
              <a:t> Genetics</a:t>
            </a:r>
            <a:endParaRPr lang="en-US" sz="800" b="1" dirty="0" smtClean="0">
              <a:solidFill>
                <a:schemeClr val="tx2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/>
            </a:lvl1pPr>
          </a:lstStyle>
          <a:p>
            <a:pPr lvl="0"/>
            <a:fld id="{6467D7F5-198E-B54E-9646-B4FB04BF7564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585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Chapter w Im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6_051316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957406"/>
            <a:ext cx="9143999" cy="123533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0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Chapter title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>
                <a:solidFill>
                  <a:srgbClr val="FFFFFF"/>
                </a:solidFill>
              </a:rPr>
              <a:pPr/>
              <a:t>‹#›</a:t>
            </a:fld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3449484"/>
            <a:ext cx="9144000" cy="1197948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</a:lstStyle>
          <a:p>
            <a:pPr lvl="0"/>
            <a:r>
              <a:rPr lang="en-US" dirty="0" smtClean="0"/>
              <a:t>Brief chapter description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rgbClr val="FFFFFF"/>
                </a:solidFill>
              </a:rPr>
              <a:t>Baylor</a:t>
            </a:r>
            <a:r>
              <a:rPr lang="en-US" sz="800" b="1" baseline="0" dirty="0" smtClean="0">
                <a:solidFill>
                  <a:srgbClr val="FFFFFF"/>
                </a:solidFill>
              </a:rPr>
              <a:t> Genetics</a:t>
            </a:r>
            <a:endParaRPr lang="en-US" sz="800" b="1" dirty="0" smtClean="0">
              <a:solidFill>
                <a:srgbClr val="FFFFFF"/>
              </a:solidFill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>
                <a:solidFill>
                  <a:srgbClr val="FFFFFF"/>
                </a:solidFill>
              </a:defRPr>
            </a:lvl1pPr>
          </a:lstStyle>
          <a:p>
            <a:pPr lvl="0"/>
            <a:fld id="{DE3FB2D2-2354-AE48-8186-B21FD2227FFB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87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Chapt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957406"/>
            <a:ext cx="9143999" cy="123533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0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Chapter title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>
                <a:solidFill>
                  <a:srgbClr val="FFFFFF"/>
                </a:solidFill>
              </a:rPr>
              <a:pPr/>
              <a:t>‹#›</a:t>
            </a:fld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3449484"/>
            <a:ext cx="9144000" cy="1197948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</a:lstStyle>
          <a:p>
            <a:pPr lvl="0"/>
            <a:r>
              <a:rPr lang="en-US" dirty="0" smtClean="0"/>
              <a:t>Brief chapter description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rgbClr val="FFFFFF"/>
                </a:solidFill>
              </a:rPr>
              <a:t>Baylor</a:t>
            </a:r>
            <a:r>
              <a:rPr lang="en-US" sz="800" b="1" baseline="0" dirty="0" smtClean="0">
                <a:solidFill>
                  <a:srgbClr val="FFFFFF"/>
                </a:solidFill>
              </a:rPr>
              <a:t> Genetics</a:t>
            </a:r>
            <a:endParaRPr lang="en-US" sz="800" b="1" dirty="0" smtClean="0">
              <a:solidFill>
                <a:srgbClr val="FFFFFF"/>
              </a:solidFill>
            </a:endParaRP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>
                <a:solidFill>
                  <a:srgbClr val="FFFFFF"/>
                </a:solidFill>
              </a:defRPr>
            </a:lvl1pPr>
          </a:lstStyle>
          <a:p>
            <a:pPr lvl="0"/>
            <a:fld id="{BC7D932D-37A5-D240-A051-DEEC70F5E903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986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 Im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6_0513165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60064"/>
            <a:ext cx="4945696" cy="12353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 baseline="0">
                <a:solidFill>
                  <a:schemeClr val="accent6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>
                <a:solidFill>
                  <a:schemeClr val="bg1"/>
                </a:solidFill>
              </a:rPr>
              <a:pPr/>
              <a:t>‹#›</a:t>
            </a:fld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1" y="2058988"/>
            <a:ext cx="4945696" cy="4059237"/>
          </a:xfrm>
        </p:spPr>
        <p:txBody>
          <a:bodyPr/>
          <a:lstStyle>
            <a:lvl1pPr marL="91440" indent="-9144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dirty="0" smtClean="0"/>
              <a:t>First level (sentence case) – 18pt – must hit TAB to get bullet points</a:t>
            </a:r>
          </a:p>
          <a:p>
            <a:pPr lvl="1"/>
            <a:r>
              <a:rPr lang="en-US" dirty="0" smtClean="0"/>
              <a:t>Second level – 16pt</a:t>
            </a:r>
          </a:p>
          <a:p>
            <a:pPr lvl="2"/>
            <a:r>
              <a:rPr lang="en-US" dirty="0" smtClean="0"/>
              <a:t>Third level – 14pt</a:t>
            </a:r>
          </a:p>
          <a:p>
            <a:pPr lvl="3"/>
            <a:r>
              <a:rPr lang="en-US" dirty="0" smtClean="0"/>
              <a:t>Fourth level – 14pt</a:t>
            </a:r>
          </a:p>
          <a:p>
            <a:pPr lvl="4"/>
            <a:r>
              <a:rPr lang="en-US" dirty="0" smtClean="0"/>
              <a:t>Fifth level – 14pt</a:t>
            </a:r>
          </a:p>
          <a:p>
            <a:pPr lvl="5"/>
            <a:r>
              <a:rPr lang="en-US" dirty="0" smtClean="0"/>
              <a:t>Sixth level – 14pt</a:t>
            </a:r>
          </a:p>
          <a:p>
            <a:pPr lvl="6"/>
            <a:r>
              <a:rPr lang="en-US" dirty="0" smtClean="0"/>
              <a:t>Seventh level – 14pt</a:t>
            </a:r>
          </a:p>
          <a:p>
            <a:pPr lvl="7"/>
            <a:r>
              <a:rPr lang="en-US" dirty="0" smtClean="0"/>
              <a:t>Eighth level – 14pt</a:t>
            </a:r>
            <a:endParaRPr lang="en-US" baseline="0" dirty="0" smtClean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chemeClr val="tx2"/>
                </a:solidFill>
              </a:rPr>
              <a:t>Baylor</a:t>
            </a:r>
            <a:r>
              <a:rPr lang="en-US" sz="800" b="1" baseline="0" dirty="0" smtClean="0">
                <a:solidFill>
                  <a:schemeClr val="tx2"/>
                </a:solidFill>
              </a:rPr>
              <a:t> Genetics</a:t>
            </a:r>
            <a:endParaRPr lang="en-US" sz="800" b="1" dirty="0" smtClean="0">
              <a:solidFill>
                <a:schemeClr val="tx2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/>
            </a:lvl1pPr>
          </a:lstStyle>
          <a:p>
            <a:pPr lvl="0"/>
            <a:fld id="{ABC96B95-F98A-5242-B259-2291778A485E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171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957406"/>
            <a:ext cx="9143999" cy="123533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0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Interesting quote.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>
                <a:solidFill>
                  <a:srgbClr val="FFFFFF"/>
                </a:solidFill>
              </a:rPr>
              <a:pPr/>
              <a:t>‹#›</a:t>
            </a:fld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3449484"/>
            <a:ext cx="9144000" cy="1197948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aseline="0">
                <a:solidFill>
                  <a:srgbClr val="FFFFFF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</a:lstStyle>
          <a:p>
            <a:pPr lvl="0"/>
            <a:r>
              <a:rPr lang="en-US" dirty="0" smtClean="0"/>
              <a:t>Quote Source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0" y="790368"/>
            <a:ext cx="1785062" cy="2208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15000" b="1" dirty="0" smtClean="0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7358937" y="3178814"/>
            <a:ext cx="1785062" cy="2208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5000" b="1" dirty="0" smtClean="0">
                <a:solidFill>
                  <a:srgbClr val="FFFFFF"/>
                </a:solidFill>
              </a:rPr>
              <a:t>”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rgbClr val="FFFFFF"/>
                </a:solidFill>
              </a:rPr>
              <a:t>Baylor</a:t>
            </a:r>
            <a:r>
              <a:rPr lang="en-US" sz="800" b="1" baseline="0" dirty="0" smtClean="0">
                <a:solidFill>
                  <a:srgbClr val="FFFFFF"/>
                </a:solidFill>
              </a:rPr>
              <a:t> Genetics</a:t>
            </a:r>
            <a:endParaRPr lang="en-US" sz="800" b="1" dirty="0" smtClean="0">
              <a:solidFill>
                <a:srgbClr val="FFFFFF"/>
              </a:solidFill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>
                <a:solidFill>
                  <a:srgbClr val="FFFFFF"/>
                </a:solidFill>
              </a:defRPr>
            </a:lvl1pPr>
          </a:lstStyle>
          <a:p>
            <a:pPr lvl="0"/>
            <a:fld id="{5E0C020E-93AE-F147-A668-79214DFDABA1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107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1342" y="2781300"/>
            <a:ext cx="2463800" cy="4076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60064"/>
            <a:ext cx="4945696" cy="12353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 baseline="0">
                <a:solidFill>
                  <a:schemeClr val="accent6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/>
              <a:pPr/>
              <a:t>‹#›</a:t>
            </a:fld>
            <a:endParaRPr lang="en-US" sz="800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1" y="2058988"/>
            <a:ext cx="8256494" cy="4059237"/>
          </a:xfrm>
        </p:spPr>
        <p:txBody>
          <a:bodyPr/>
          <a:lstStyle>
            <a:lvl1pPr marL="91440" indent="-9144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dirty="0" smtClean="0"/>
              <a:t>First level (sentence case) – 18pt – must hit TAB to get bullet points</a:t>
            </a:r>
          </a:p>
          <a:p>
            <a:pPr lvl="1"/>
            <a:r>
              <a:rPr lang="en-US" dirty="0" smtClean="0"/>
              <a:t>Second level – 16pt</a:t>
            </a:r>
          </a:p>
          <a:p>
            <a:pPr lvl="2"/>
            <a:r>
              <a:rPr lang="en-US" dirty="0" smtClean="0"/>
              <a:t>Third level – 14pt</a:t>
            </a:r>
          </a:p>
          <a:p>
            <a:pPr lvl="3"/>
            <a:r>
              <a:rPr lang="en-US" dirty="0" smtClean="0"/>
              <a:t>Fourth level – 14pt</a:t>
            </a:r>
          </a:p>
          <a:p>
            <a:pPr lvl="4"/>
            <a:r>
              <a:rPr lang="en-US" dirty="0" smtClean="0"/>
              <a:t>Fifth level – 14pt</a:t>
            </a:r>
          </a:p>
          <a:p>
            <a:pPr lvl="5"/>
            <a:r>
              <a:rPr lang="en-US" dirty="0" smtClean="0"/>
              <a:t>Sixth level – 14pt</a:t>
            </a:r>
          </a:p>
          <a:p>
            <a:pPr lvl="6"/>
            <a:r>
              <a:rPr lang="en-US" dirty="0" smtClean="0"/>
              <a:t>Seventh level – 14pt</a:t>
            </a:r>
          </a:p>
          <a:p>
            <a:pPr lvl="7"/>
            <a:r>
              <a:rPr lang="en-US" dirty="0" smtClean="0"/>
              <a:t>Eighth level – 14pt</a:t>
            </a:r>
            <a:endParaRPr lang="en-US" baseline="0" dirty="0" smtClean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chemeClr val="tx2"/>
                </a:solidFill>
              </a:rPr>
              <a:t>Baylor</a:t>
            </a:r>
            <a:r>
              <a:rPr lang="en-US" sz="800" b="1" baseline="0" dirty="0" smtClean="0">
                <a:solidFill>
                  <a:schemeClr val="tx2"/>
                </a:solidFill>
              </a:rPr>
              <a:t> Genetics</a:t>
            </a:r>
            <a:endParaRPr lang="en-US" sz="800" b="1" dirty="0" smtClean="0">
              <a:solidFill>
                <a:schemeClr val="tx2"/>
              </a:solidFill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/>
            </a:lvl1pPr>
          </a:lstStyle>
          <a:p>
            <a:pPr lvl="0"/>
            <a:fld id="{9A6896C7-2159-8A48-845C-386AF248CA45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3789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w Subhea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1342" y="2781300"/>
            <a:ext cx="2463800" cy="4076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60064"/>
            <a:ext cx="4945696" cy="12353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 baseline="0">
                <a:solidFill>
                  <a:schemeClr val="accent6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8" name="Slide Number Placeholder 3"/>
          <p:cNvSpPr txBox="1">
            <a:spLocks/>
          </p:cNvSpPr>
          <p:nvPr userDrawn="1"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/>
              <a:pPr/>
              <a:t>‹#›</a:t>
            </a:fld>
            <a:endParaRPr lang="en-US" sz="800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1" y="2058988"/>
            <a:ext cx="8256494" cy="4059237"/>
          </a:xfrm>
        </p:spPr>
        <p:txBody>
          <a:bodyPr/>
          <a:lstStyle>
            <a:lvl1pPr marL="91440" indent="-9144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7pPr>
              <a:defRPr sz="1400"/>
            </a:lvl7pPr>
            <a:lvl8pPr>
              <a:defRPr sz="1400"/>
            </a:lvl8pPr>
            <a:lvl9pPr marL="1388745" marR="0" indent="-80010" algn="l" defTabSz="914301" rtl="0" eaLnBrk="1" fontAlgn="auto" latinLnBrk="0" hangingPunct="1">
              <a:lnSpc>
                <a:spcPct val="100000"/>
              </a:lnSpc>
              <a:spcBef>
                <a:spcPts val="219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Char char="•"/>
              <a:tabLst/>
              <a:defRPr/>
            </a:lvl9pPr>
          </a:lstStyle>
          <a:p>
            <a:r>
              <a:rPr lang="en-US" dirty="0" smtClean="0"/>
              <a:t>First level (sentence case) – 18pt – must hit TAB to get bullet points</a:t>
            </a:r>
          </a:p>
          <a:p>
            <a:pPr lvl="1"/>
            <a:r>
              <a:rPr lang="en-US" dirty="0" smtClean="0"/>
              <a:t>Second level – 16pt</a:t>
            </a:r>
          </a:p>
          <a:p>
            <a:pPr lvl="2"/>
            <a:r>
              <a:rPr lang="en-US" dirty="0" smtClean="0"/>
              <a:t>Third level – 14pt</a:t>
            </a:r>
          </a:p>
          <a:p>
            <a:pPr lvl="3"/>
            <a:r>
              <a:rPr lang="en-US" dirty="0" smtClean="0"/>
              <a:t>Fourth level – 14pt</a:t>
            </a:r>
          </a:p>
          <a:p>
            <a:pPr lvl="4"/>
            <a:r>
              <a:rPr lang="en-US" dirty="0" smtClean="0"/>
              <a:t>Fifth level – 14pt</a:t>
            </a:r>
          </a:p>
          <a:p>
            <a:pPr lvl="5"/>
            <a:r>
              <a:rPr lang="en-US" dirty="0" smtClean="0"/>
              <a:t>Sixth level – 14pt</a:t>
            </a:r>
          </a:p>
          <a:p>
            <a:pPr lvl="6"/>
            <a:r>
              <a:rPr lang="en-US" dirty="0" smtClean="0"/>
              <a:t>Seventh level – 14pt</a:t>
            </a:r>
          </a:p>
          <a:p>
            <a:pPr lvl="7"/>
            <a:r>
              <a:rPr lang="en-US" dirty="0" smtClean="0"/>
              <a:t>Eighth level – 14pt</a:t>
            </a:r>
            <a:endParaRPr lang="en-US" baseline="0" dirty="0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1295400"/>
            <a:ext cx="1402938" cy="369322"/>
          </a:xfrm>
        </p:spPr>
        <p:txBody>
          <a:bodyPr wrap="none">
            <a:spAutoFit/>
          </a:bodyPr>
          <a:lstStyle>
            <a:lvl1pPr>
              <a:defRPr sz="1800" b="1" i="0" cap="all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192357" y="6374408"/>
            <a:ext cx="3454671" cy="205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b="1" dirty="0" smtClean="0">
                <a:solidFill>
                  <a:schemeClr val="tx2"/>
                </a:solidFill>
              </a:rPr>
              <a:t>Baylor</a:t>
            </a:r>
            <a:r>
              <a:rPr lang="en-US" sz="800" b="1" baseline="0" dirty="0" smtClean="0">
                <a:solidFill>
                  <a:schemeClr val="tx2"/>
                </a:solidFill>
              </a:rPr>
              <a:t> Genetics</a:t>
            </a:r>
            <a:endParaRPr lang="en-US" sz="800" b="1" dirty="0" smtClean="0">
              <a:solidFill>
                <a:schemeClr val="tx2"/>
              </a:solidFill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1" y="6324600"/>
            <a:ext cx="2398713" cy="260350"/>
          </a:xfrm>
        </p:spPr>
        <p:txBody>
          <a:bodyPr anchor="b" anchorCtr="0">
            <a:normAutofit/>
          </a:bodyPr>
          <a:lstStyle>
            <a:lvl1pPr>
              <a:defRPr sz="800"/>
            </a:lvl1pPr>
          </a:lstStyle>
          <a:p>
            <a:pPr lvl="0"/>
            <a:fld id="{AE4547ED-AA88-654B-BC6E-C107F7329925}" type="datetime4">
              <a:rPr lang="en-US" smtClean="0"/>
              <a:t>July 18, 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5079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353" y="2057400"/>
            <a:ext cx="7960845" cy="4052454"/>
          </a:xfrm>
          <a:prstGeom prst="rect">
            <a:avLst/>
          </a:prstGeom>
        </p:spPr>
        <p:txBody>
          <a:bodyPr vert="horz" lIns="91440" tIns="45715" rIns="91430" bIns="45715" rtlCol="0">
            <a:normAutofit/>
          </a:bodyPr>
          <a:lstStyle/>
          <a:p>
            <a:r>
              <a:rPr lang="en-US" dirty="0" smtClean="0"/>
              <a:t>First level (sentence case)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  <a:endParaRPr lang="en-US" baseline="0" dirty="0" smtClean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57201" y="274638"/>
            <a:ext cx="8175999" cy="1020762"/>
          </a:xfrm>
          <a:prstGeom prst="rect">
            <a:avLst/>
          </a:prstGeom>
        </p:spPr>
        <p:txBody>
          <a:bodyPr vert="horz" lIns="182860" tIns="45715" rIns="91430" bIns="45715" rtlCol="0" anchor="b">
            <a:normAutofit/>
          </a:bodyPr>
          <a:lstStyle/>
          <a:p>
            <a:r>
              <a:rPr lang="en-US" dirty="0" smtClean="0"/>
              <a:t>This is a title</a:t>
            </a:r>
            <a:endParaRPr lang="en-US" dirty="0"/>
          </a:p>
        </p:txBody>
      </p:sp>
      <p:sp>
        <p:nvSpPr>
          <p:cNvPr id="5" name="Slide Number Placeholder 3"/>
          <p:cNvSpPr txBox="1">
            <a:spLocks/>
          </p:cNvSpPr>
          <p:nvPr/>
        </p:nvSpPr>
        <p:spPr>
          <a:xfrm>
            <a:off x="7570695" y="6324600"/>
            <a:ext cx="1143000" cy="25977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r" defTabSz="1462881" rtl="0" eaLnBrk="1" latinLnBrk="0" hangingPunct="1">
              <a:def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44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6288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943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25761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20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8864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20083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51522" algn="l" defTabSz="1462881" rtl="0" eaLnBrk="1" latinLnBrk="0" hangingPunct="1"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4BD94-D7F0-4D93-B700-E4EFD0F6A1B1}" type="slidenum">
              <a:rPr lang="en-US" sz="800" smtClean="0"/>
              <a:pPr/>
              <a:t>‹#›</a:t>
            </a:fld>
            <a:endParaRPr lang="en-US" sz="8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9" r:id="rId2"/>
    <p:sldLayoutId id="2147483662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90" r:id="rId9"/>
    <p:sldLayoutId id="2147483691" r:id="rId10"/>
    <p:sldLayoutId id="2147483689" r:id="rId11"/>
    <p:sldLayoutId id="2147483696" r:id="rId12"/>
    <p:sldLayoutId id="2147483692" r:id="rId13"/>
    <p:sldLayoutId id="2147483693" r:id="rId14"/>
    <p:sldLayoutId id="2147483694" r:id="rId15"/>
    <p:sldLayoutId id="2147483695" r:id="rId16"/>
    <p:sldLayoutId id="2147483697" r:id="rId17"/>
    <p:sldLayoutId id="2147483698" r:id="rId18"/>
    <p:sldLayoutId id="2147483683" r:id="rId19"/>
    <p:sldLayoutId id="2147483673" r:id="rId20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914301" rtl="0" eaLnBrk="1" latinLnBrk="0" hangingPunct="1">
        <a:lnSpc>
          <a:spcPct val="100000"/>
        </a:lnSpc>
        <a:spcBef>
          <a:spcPct val="0"/>
        </a:spcBef>
        <a:buNone/>
        <a:defRPr sz="3000" b="0" kern="1200" spc="-56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301" rtl="0" eaLnBrk="1" latinLnBrk="0" hangingPunct="1">
        <a:lnSpc>
          <a:spcPct val="100000"/>
        </a:lnSpc>
        <a:spcBef>
          <a:spcPts val="1200"/>
        </a:spcBef>
        <a:buSzPct val="100000"/>
        <a:buFont typeface="Segoe UI"/>
        <a:buChar char=" "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39496" indent="-219456" algn="l" defTabSz="914301" rtl="0" eaLnBrk="1" latinLnBrk="0" hangingPunct="1">
        <a:lnSpc>
          <a:spcPct val="100000"/>
        </a:lnSpc>
        <a:spcBef>
          <a:spcPts val="1200"/>
        </a:spcBef>
        <a:buClr>
          <a:srgbClr val="5F6062"/>
        </a:buClr>
        <a:buSzPct val="100000"/>
        <a:buFont typeface="Arial" pitchFamily="34" charset="0"/>
        <a:buChar char="•"/>
        <a:defRPr sz="22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52988" indent="-181551" algn="l" defTabSz="914301" rtl="0" eaLnBrk="1" latinLnBrk="0" hangingPunct="1">
        <a:lnSpc>
          <a:spcPct val="100000"/>
        </a:lnSpc>
        <a:spcBef>
          <a:spcPts val="600"/>
        </a:spcBef>
        <a:buClr>
          <a:srgbClr val="5F6062"/>
        </a:buClr>
        <a:buSzPct val="10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896112" indent="-164592" algn="l" defTabSz="914301" rtl="0" eaLnBrk="1" latinLnBrk="0" hangingPunct="1">
        <a:lnSpc>
          <a:spcPct val="100000"/>
        </a:lnSpc>
        <a:spcBef>
          <a:spcPts val="600"/>
        </a:spcBef>
        <a:buClr>
          <a:srgbClr val="5F6062"/>
        </a:buClr>
        <a:buSzPct val="10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022985" indent="-146304" algn="l" defTabSz="914301" rtl="0" eaLnBrk="1" latinLnBrk="0" hangingPunct="1">
        <a:lnSpc>
          <a:spcPct val="100000"/>
        </a:lnSpc>
        <a:spcBef>
          <a:spcPts val="600"/>
        </a:spcBef>
        <a:buClr>
          <a:srgbClr val="5F6062"/>
        </a:buClr>
        <a:buSzPct val="10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216152" indent="-201168" algn="l" defTabSz="914301" rtl="0" eaLnBrk="1" latinLnBrk="0" hangingPunct="1">
        <a:lnSpc>
          <a:spcPct val="100000"/>
        </a:lnSpc>
        <a:spcBef>
          <a:spcPts val="300"/>
        </a:spcBef>
        <a:buSzPct val="100000"/>
        <a:buFont typeface="Lucida Grande"/>
        <a:buChar char="☹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98448" indent="-182880" algn="l" defTabSz="914301" rtl="0" eaLnBrk="1" latinLnBrk="0" hangingPunct="1">
        <a:lnSpc>
          <a:spcPct val="100000"/>
        </a:lnSpc>
        <a:spcBef>
          <a:spcPts val="300"/>
        </a:spcBef>
        <a:buSzPct val="100000"/>
        <a:buFont typeface="Lucida Grande"/>
        <a:buChar char="☹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362456" indent="-164592" algn="l" defTabSz="914301" rtl="0" eaLnBrk="1" latinLnBrk="0" hangingPunct="1">
        <a:lnSpc>
          <a:spcPct val="100000"/>
        </a:lnSpc>
        <a:spcBef>
          <a:spcPts val="300"/>
        </a:spcBef>
        <a:buSzPct val="100000"/>
        <a:buFont typeface="Lucida Grande"/>
        <a:buChar char="☹"/>
        <a:defRPr sz="1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480185" marR="0" indent="-171450" algn="l" defTabSz="914301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1"/>
        </a:buClr>
        <a:buSzPct val="100000"/>
        <a:buFont typeface="Lucida Grande"/>
        <a:buChar char="☹"/>
        <a:tabLst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0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1" algn="l" defTabSz="91430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1" algn="l" defTabSz="91430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51" algn="l" defTabSz="91430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01" algn="l" defTabSz="91430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51" algn="l" defTabSz="91430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01" algn="l" defTabSz="91430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52" algn="l" defTabSz="91430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01" algn="l" defTabSz="91430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chart" Target="../charts/chart2.xml"/><Relationship Id="rId3" Type="http://schemas.openxmlformats.org/officeDocument/2006/relationships/chart" Target="../charts/char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chart" Target="../charts/char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9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928558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a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With two columns</a:t>
            </a:r>
          </a:p>
          <a:p>
            <a:pPr lvl="1"/>
            <a:r>
              <a:rPr lang="en-US" dirty="0" smtClean="0"/>
              <a:t>This is a bullet</a:t>
            </a:r>
          </a:p>
          <a:p>
            <a:pPr lvl="2"/>
            <a:r>
              <a:rPr lang="en-US" dirty="0" smtClean="0"/>
              <a:t>This is another bullet</a:t>
            </a:r>
          </a:p>
          <a:p>
            <a:pPr lvl="2"/>
            <a:r>
              <a:rPr lang="en-US" dirty="0" smtClean="0"/>
              <a:t>Bullets are pretty great</a:t>
            </a:r>
          </a:p>
          <a:p>
            <a:pPr lvl="2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 smtClean="0"/>
              <a:t>Here’s the second column</a:t>
            </a:r>
          </a:p>
          <a:p>
            <a:pPr lvl="1"/>
            <a:r>
              <a:rPr lang="en-US" dirty="0" smtClean="0"/>
              <a:t>With another bullet</a:t>
            </a:r>
          </a:p>
          <a:p>
            <a:pPr lvl="2"/>
            <a:r>
              <a:rPr lang="en-US" dirty="0" smtClean="0"/>
              <a:t>And another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3194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awesome slide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With two columns</a:t>
            </a:r>
          </a:p>
          <a:p>
            <a:pPr lvl="1"/>
            <a:r>
              <a:rPr lang="en-US" dirty="0" smtClean="0"/>
              <a:t>This is a bullet</a:t>
            </a:r>
          </a:p>
          <a:p>
            <a:pPr lvl="2"/>
            <a:r>
              <a:rPr lang="en-US" dirty="0" smtClean="0"/>
              <a:t>This is another bullet</a:t>
            </a:r>
          </a:p>
          <a:p>
            <a:pPr lvl="3"/>
            <a:r>
              <a:rPr lang="en-US" dirty="0" smtClean="0"/>
              <a:t>Bullets are pretty great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1295400"/>
            <a:ext cx="3467606" cy="369322"/>
          </a:xfrm>
        </p:spPr>
        <p:txBody>
          <a:bodyPr/>
          <a:lstStyle/>
          <a:p>
            <a:r>
              <a:rPr lang="en-US" dirty="0" smtClean="0"/>
              <a:t>This time with a subtitle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 smtClean="0"/>
              <a:t>Here’s the second column</a:t>
            </a:r>
          </a:p>
          <a:p>
            <a:pPr lvl="1"/>
            <a:r>
              <a:rPr lang="en-US" dirty="0" smtClean="0"/>
              <a:t>With another bullet</a:t>
            </a:r>
          </a:p>
          <a:p>
            <a:pPr lvl="2"/>
            <a:r>
              <a:rPr lang="en-US" dirty="0" smtClean="0"/>
              <a:t>And another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June 28, 2016</a:t>
            </a:r>
          </a:p>
        </p:txBody>
      </p:sp>
    </p:spTree>
    <p:extLst>
      <p:ext uri="{BB962C8B-B14F-4D97-AF65-F5344CB8AC3E}">
        <p14:creationId xmlns:p14="http://schemas.microsoft.com/office/powerpoint/2010/main" val="32465480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a new section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This would be a brief description of what we will</a:t>
            </a:r>
            <a:br>
              <a:rPr lang="en-US" dirty="0" smtClean="0"/>
            </a:br>
            <a:r>
              <a:rPr lang="en-US" dirty="0" smtClean="0"/>
              <a:t>go through in this section. More copy goes here.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6813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section without an image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This would be a brief description of what we will</a:t>
            </a:r>
            <a:br>
              <a:rPr lang="en-US" dirty="0" smtClean="0"/>
            </a:br>
            <a:r>
              <a:rPr lang="en-US" dirty="0" smtClean="0"/>
              <a:t>go through in this section. More copy goes here.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4447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a slide with a chart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1578761"/>
              </p:ext>
            </p:extLst>
          </p:nvPr>
        </p:nvGraphicFramePr>
        <p:xfrm>
          <a:off x="457200" y="2058988"/>
          <a:ext cx="8256588" cy="4059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1295400"/>
            <a:ext cx="3788206" cy="369322"/>
          </a:xfrm>
        </p:spPr>
        <p:txBody>
          <a:bodyPr/>
          <a:lstStyle/>
          <a:p>
            <a:r>
              <a:rPr lang="en-US" dirty="0" smtClean="0"/>
              <a:t>This chart is pretty great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27943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we’re comparing charts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57200" y="1295400"/>
            <a:ext cx="3493254" cy="369322"/>
          </a:xfrm>
        </p:spPr>
        <p:txBody>
          <a:bodyPr/>
          <a:lstStyle/>
          <a:p>
            <a:r>
              <a:rPr lang="en-US" dirty="0" smtClean="0"/>
              <a:t>Check out these charts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68288754"/>
              </p:ext>
            </p:extLst>
          </p:nvPr>
        </p:nvGraphicFramePr>
        <p:xfrm>
          <a:off x="457200" y="2058988"/>
          <a:ext cx="3805238" cy="4059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ontent Placeholder 7"/>
          <p:cNvGraphicFramePr>
            <a:graphicFrameLocks noGrp="1"/>
          </p:cNvGraphicFramePr>
          <p:nvPr>
            <p:ph sz="quarter" idx="15"/>
            <p:extLst>
              <p:ext uri="{D42A27DB-BD31-4B8C-83A1-F6EECF244321}">
                <p14:modId xmlns:p14="http://schemas.microsoft.com/office/powerpoint/2010/main" val="2479022419"/>
              </p:ext>
            </p:extLst>
          </p:nvPr>
        </p:nvGraphicFramePr>
        <p:xfrm>
          <a:off x="4718050" y="2058988"/>
          <a:ext cx="3806825" cy="4059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3406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Right chart with a caption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57200" y="1295400"/>
            <a:ext cx="184656" cy="36932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err="1" smtClean="0"/>
              <a:t>Proin</a:t>
            </a:r>
            <a:r>
              <a:rPr lang="en-US" dirty="0" smtClean="0"/>
              <a:t> </a:t>
            </a:r>
            <a:r>
              <a:rPr lang="en-US" dirty="0" err="1" smtClean="0"/>
              <a:t>hendrerit</a:t>
            </a:r>
            <a:r>
              <a:rPr lang="en-US" dirty="0" smtClean="0"/>
              <a:t> </a:t>
            </a:r>
            <a:r>
              <a:rPr lang="en-US" dirty="0" err="1" smtClean="0"/>
              <a:t>malesuada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ligula, ac </a:t>
            </a:r>
            <a:r>
              <a:rPr lang="en-US" dirty="0" err="1" smtClean="0"/>
              <a:t>consequat</a:t>
            </a:r>
            <a:r>
              <a:rPr lang="en-US" dirty="0" smtClean="0"/>
              <a:t> </a:t>
            </a:r>
            <a:r>
              <a:rPr lang="en-US" dirty="0" err="1" smtClean="0"/>
              <a:t>augue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5"/>
            <p:extLst>
              <p:ext uri="{D42A27DB-BD31-4B8C-83A1-F6EECF244321}">
                <p14:modId xmlns:p14="http://schemas.microsoft.com/office/powerpoint/2010/main" val="3369949902"/>
              </p:ext>
            </p:extLst>
          </p:nvPr>
        </p:nvGraphicFramePr>
        <p:xfrm>
          <a:off x="4718050" y="2058988"/>
          <a:ext cx="3806825" cy="4059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22278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064"/>
            <a:ext cx="6288388" cy="1235336"/>
          </a:xfrm>
        </p:spPr>
        <p:txBody>
          <a:bodyPr/>
          <a:lstStyle/>
          <a:p>
            <a:r>
              <a:rPr lang="en-US" dirty="0" smtClean="0"/>
              <a:t>Large image without a caption</a:t>
            </a:r>
            <a:endParaRPr lang="en-US" dirty="0"/>
          </a:p>
        </p:txBody>
      </p:sp>
      <p:pic>
        <p:nvPicPr>
          <p:cNvPr id="5" name="Content Placeholder 4" descr="GettyImages-522902346.jpg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27" b="13127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4793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33028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15898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9672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our agenda.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This is a bullet.</a:t>
            </a:r>
          </a:p>
          <a:p>
            <a:r>
              <a:rPr lang="en-US" dirty="0" smtClean="0"/>
              <a:t>This is another bullet.</a:t>
            </a:r>
          </a:p>
          <a:p>
            <a:r>
              <a:rPr lang="en-US" dirty="0" smtClean="0"/>
              <a:t>You can add a bunch of items here.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June 28,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87358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title to go here.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This would be a brief description of what we will</a:t>
            </a:r>
            <a:br>
              <a:rPr lang="en-US" dirty="0" smtClean="0"/>
            </a:br>
            <a:r>
              <a:rPr lang="en-US" dirty="0" smtClean="0"/>
              <a:t>go through in this chapter. More copy goes here.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June 28, 2016</a:t>
            </a:r>
          </a:p>
        </p:txBody>
      </p:sp>
    </p:spTree>
    <p:extLst>
      <p:ext uri="{BB962C8B-B14F-4D97-AF65-F5344CB8AC3E}">
        <p14:creationId xmlns:p14="http://schemas.microsoft.com/office/powerpoint/2010/main" val="23461752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page without an image.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This would be a brief description of what we will</a:t>
            </a:r>
            <a:br>
              <a:rPr lang="en-US" dirty="0" smtClean="0"/>
            </a:br>
            <a:r>
              <a:rPr lang="en-US" dirty="0" smtClean="0"/>
              <a:t>go through in this chapter. More copy goes here.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June 28,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9651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Slide with an 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This is content.</a:t>
            </a:r>
          </a:p>
          <a:p>
            <a:pPr lvl="1"/>
            <a:r>
              <a:rPr lang="en-US" dirty="0" smtClean="0"/>
              <a:t>This is a bullet.</a:t>
            </a:r>
          </a:p>
          <a:p>
            <a:pPr lvl="2"/>
            <a:r>
              <a:rPr lang="en-US" dirty="0" smtClean="0"/>
              <a:t>This is another bullet.</a:t>
            </a:r>
          </a:p>
          <a:p>
            <a:pPr lvl="3"/>
            <a:r>
              <a:rPr lang="en-US" dirty="0" smtClean="0"/>
              <a:t>You can add a bunch of items here.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9221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a slide with</a:t>
            </a:r>
            <a:br>
              <a:rPr lang="en-US" dirty="0" smtClean="0"/>
            </a:br>
            <a:r>
              <a:rPr lang="en-US" dirty="0" smtClean="0"/>
              <a:t>an interesting quote.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Here’s your source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48828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Slide without an 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This is content.</a:t>
            </a:r>
          </a:p>
          <a:p>
            <a:pPr lvl="1"/>
            <a:r>
              <a:rPr lang="en-US" dirty="0" smtClean="0"/>
              <a:t>This is a bullet.</a:t>
            </a:r>
          </a:p>
          <a:p>
            <a:pPr lvl="2"/>
            <a:r>
              <a:rPr lang="en-US" dirty="0" smtClean="0"/>
              <a:t>This is another bullet.</a:t>
            </a:r>
          </a:p>
          <a:p>
            <a:pPr lvl="3"/>
            <a:r>
              <a:rPr lang="en-US" dirty="0" smtClean="0"/>
              <a:t>You can add a bunch of items here.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2064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a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This is content.</a:t>
            </a:r>
          </a:p>
          <a:p>
            <a:pPr lvl="1"/>
            <a:r>
              <a:rPr lang="en-US" dirty="0" smtClean="0"/>
              <a:t>More content, something like a long line that goes across the whole page</a:t>
            </a:r>
          </a:p>
          <a:p>
            <a:pPr lvl="1"/>
            <a:r>
              <a:rPr lang="en-US" dirty="0" smtClean="0"/>
              <a:t>Even more content that goes a long way across the page</a:t>
            </a:r>
          </a:p>
          <a:p>
            <a:pPr lvl="2"/>
            <a:r>
              <a:rPr lang="en-US" dirty="0" smtClean="0"/>
              <a:t>More content, like another long line that goes across the whole gosh darned page </a:t>
            </a:r>
            <a:br>
              <a:rPr lang="en-US" dirty="0" smtClean="0"/>
            </a:br>
            <a:r>
              <a:rPr lang="en-US" dirty="0" smtClean="0"/>
              <a:t>but smaller</a:t>
            </a:r>
          </a:p>
          <a:p>
            <a:pPr lvl="2"/>
            <a:r>
              <a:rPr lang="en-US" dirty="0" smtClean="0"/>
              <a:t>More, smaller content that goes quite a long way across the page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1295400"/>
            <a:ext cx="2480156" cy="369322"/>
          </a:xfrm>
        </p:spPr>
        <p:txBody>
          <a:bodyPr/>
          <a:lstStyle/>
          <a:p>
            <a:r>
              <a:rPr lang="en-US" dirty="0" smtClean="0"/>
              <a:t>This is a subtitle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June 28, 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4631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4821-9_BMG_PowerPointTemplate">
  <a:themeElements>
    <a:clrScheme name="Baylor Final">
      <a:dk1>
        <a:srgbClr val="141313"/>
      </a:dk1>
      <a:lt1>
        <a:sysClr val="window" lastClr="FFFFFF"/>
      </a:lt1>
      <a:dk2>
        <a:srgbClr val="000000"/>
      </a:dk2>
      <a:lt2>
        <a:srgbClr val="FFFFFF"/>
      </a:lt2>
      <a:accent1>
        <a:srgbClr val="FCCF1E"/>
      </a:accent1>
      <a:accent2>
        <a:srgbClr val="00939B"/>
      </a:accent2>
      <a:accent3>
        <a:srgbClr val="55B296"/>
      </a:accent3>
      <a:accent4>
        <a:srgbClr val="B5DDD4"/>
      </a:accent4>
      <a:accent5>
        <a:srgbClr val="FCCF1E"/>
      </a:accent5>
      <a:accent6>
        <a:srgbClr val="0069AB"/>
      </a:accent6>
      <a:hlink>
        <a:srgbClr val="141313"/>
      </a:hlink>
      <a:folHlink>
        <a:srgbClr val="141313"/>
      </a:folHlink>
    </a:clrScheme>
    <a:fontScheme name="YM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19050">
          <a:solidFill>
            <a:schemeClr val="accent6"/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14821-9_BMG_PowerPointTemplate.thmx</Template>
  <TotalTime>77</TotalTime>
  <Words>374</Words>
  <Application>Microsoft Macintosh PowerPoint</Application>
  <PresentationFormat>On-screen Show (4:3)</PresentationFormat>
  <Paragraphs>75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14821-9_BMG_PowerPointTemplate</vt:lpstr>
      <vt:lpstr>PowerPoint Presentation</vt:lpstr>
      <vt:lpstr>PowerPoint Presentation</vt:lpstr>
      <vt:lpstr>This is our agenda.</vt:lpstr>
      <vt:lpstr>Chapter title to go here.</vt:lpstr>
      <vt:lpstr>Chapter page without an image.</vt:lpstr>
      <vt:lpstr>Slide with an image</vt:lpstr>
      <vt:lpstr>This is a slide with an interesting quote.</vt:lpstr>
      <vt:lpstr>Slide without an image</vt:lpstr>
      <vt:lpstr>This is a title</vt:lpstr>
      <vt:lpstr>This is a title</vt:lpstr>
      <vt:lpstr>Another awesome slide</vt:lpstr>
      <vt:lpstr>This is a new section</vt:lpstr>
      <vt:lpstr>New section without an image</vt:lpstr>
      <vt:lpstr>This is a slide with a chart</vt:lpstr>
      <vt:lpstr>Now we’re comparing charts</vt:lpstr>
      <vt:lpstr>Right chart with a caption</vt:lpstr>
      <vt:lpstr>Large image without a caption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Robert Newton</dc:creator>
  <cp:lastModifiedBy>Rob May</cp:lastModifiedBy>
  <cp:revision>11</cp:revision>
  <cp:lastPrinted>2016-07-13T21:31:22Z</cp:lastPrinted>
  <dcterms:created xsi:type="dcterms:W3CDTF">2016-06-28T18:29:08Z</dcterms:created>
  <dcterms:modified xsi:type="dcterms:W3CDTF">2016-07-18T18:11:39Z</dcterms:modified>
</cp:coreProperties>
</file>

<file path=docProps/thumbnail.jpeg>
</file>